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1" r:id="rId2"/>
    <p:sldId id="949" r:id="rId3"/>
    <p:sldId id="256" r:id="rId4"/>
    <p:sldId id="946" r:id="rId5"/>
    <p:sldId id="942" r:id="rId6"/>
    <p:sldId id="259" r:id="rId7"/>
    <p:sldId id="286" r:id="rId8"/>
    <p:sldId id="261" r:id="rId9"/>
    <p:sldId id="258" r:id="rId10"/>
    <p:sldId id="257" r:id="rId11"/>
    <p:sldId id="260" r:id="rId12"/>
    <p:sldId id="950" r:id="rId13"/>
    <p:sldId id="276" r:id="rId14"/>
    <p:sldId id="270" r:id="rId15"/>
    <p:sldId id="264" r:id="rId16"/>
    <p:sldId id="265" r:id="rId17"/>
    <p:sldId id="275" r:id="rId18"/>
    <p:sldId id="277" r:id="rId19"/>
    <p:sldId id="278" r:id="rId20"/>
    <p:sldId id="279" r:id="rId21"/>
    <p:sldId id="280" r:id="rId22"/>
    <p:sldId id="283" r:id="rId23"/>
    <p:sldId id="284" r:id="rId24"/>
    <p:sldId id="947" r:id="rId25"/>
    <p:sldId id="948" r:id="rId26"/>
    <p:sldId id="951" r:id="rId27"/>
    <p:sldId id="952" r:id="rId28"/>
    <p:sldId id="943" r:id="rId29"/>
    <p:sldId id="262" r:id="rId30"/>
    <p:sldId id="263" r:id="rId31"/>
    <p:sldId id="944" r:id="rId32"/>
    <p:sldId id="945" r:id="rId33"/>
    <p:sldId id="26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79" autoAdjust="0"/>
    <p:restoredTop sz="94660"/>
  </p:normalViewPr>
  <p:slideViewPr>
    <p:cSldViewPr snapToGrid="0" showGuides="1">
      <p:cViewPr varScale="1">
        <p:scale>
          <a:sx n="91" d="100"/>
          <a:sy n="91" d="100"/>
        </p:scale>
        <p:origin x="96"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6BAD11-FE74-41E8-86DB-774FED7BA468}" type="datetimeFigureOut">
              <a:rPr lang="en-US" smtClean="0"/>
              <a:t>11/6/2024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25460-CA03-44F4-BAAE-70418DB27977}" type="slidenum">
              <a:rPr lang="en-US" smtClean="0"/>
              <a:t>‹#›</a:t>
            </a:fld>
            <a:endParaRPr lang="en-US"/>
          </a:p>
        </p:txBody>
      </p:sp>
    </p:spTree>
    <p:extLst>
      <p:ext uri="{BB962C8B-B14F-4D97-AF65-F5344CB8AC3E}">
        <p14:creationId xmlns:p14="http://schemas.microsoft.com/office/powerpoint/2010/main" val="3581498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 to the company</a:t>
            </a:r>
          </a:p>
          <a:p>
            <a:r>
              <a:rPr lang="en-US"/>
              <a:t>into the solutions</a:t>
            </a:r>
          </a:p>
          <a:p>
            <a:r>
              <a:rPr lang="en-US"/>
              <a:t>problems we are solving</a:t>
            </a:r>
          </a:p>
          <a:p>
            <a:r>
              <a:rPr lang="en-US"/>
              <a:t>why are different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4503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 to the company</a:t>
            </a:r>
          </a:p>
          <a:p>
            <a:r>
              <a:rPr lang="en-US"/>
              <a:t>into the solutions</a:t>
            </a:r>
          </a:p>
          <a:p>
            <a:r>
              <a:rPr lang="en-US"/>
              <a:t>problems we are solving</a:t>
            </a:r>
          </a:p>
          <a:p>
            <a:r>
              <a:rPr lang="en-US"/>
              <a:t>why are different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 to the company</a:t>
            </a:r>
          </a:p>
          <a:p>
            <a:r>
              <a:rPr lang="en-US"/>
              <a:t>into the solutions</a:t>
            </a:r>
          </a:p>
          <a:p>
            <a:r>
              <a:rPr lang="en-US"/>
              <a:t>problems we are solving</a:t>
            </a:r>
          </a:p>
          <a:p>
            <a:r>
              <a:rPr lang="en-US"/>
              <a:t>why are different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39196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 to the company</a:t>
            </a:r>
          </a:p>
          <a:p>
            <a:r>
              <a:rPr lang="en-US"/>
              <a:t>into the solutions</a:t>
            </a:r>
          </a:p>
          <a:p>
            <a:r>
              <a:rPr lang="en-US"/>
              <a:t>problems we are solving</a:t>
            </a:r>
          </a:p>
          <a:p>
            <a:r>
              <a:rPr lang="en-US"/>
              <a:t>why are different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29748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918C4-41FD-452B-84BC-AAFD56D341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9713ACC1-2D7F-4D53-9E6A-3164BADAE5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B37FEC2-6D86-4FAE-8F80-6EA6A186E94D}"/>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5" name="Footer Placeholder 4">
            <a:extLst>
              <a:ext uri="{FF2B5EF4-FFF2-40B4-BE49-F238E27FC236}">
                <a16:creationId xmlns:a16="http://schemas.microsoft.com/office/drawing/2014/main" id="{D444F84D-3C10-45E6-BFED-3C9BD1B5B07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B6C0650-7F9B-4A52-95FF-53E538663C30}"/>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4194523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EA14C-413A-4F5B-BC1D-30B7A9F21AB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3B42CC5-3061-4099-9BA2-4E46FA245B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0AC4F2F-1915-4233-AEE9-98457ABD6514}"/>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5" name="Footer Placeholder 4">
            <a:extLst>
              <a:ext uri="{FF2B5EF4-FFF2-40B4-BE49-F238E27FC236}">
                <a16:creationId xmlns:a16="http://schemas.microsoft.com/office/drawing/2014/main" id="{CC14B2E6-1828-4953-87C9-A34CA5CD677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8CAC2F7-E8E3-4F04-8A1F-2477AEBD633A}"/>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308099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1037B-2E96-40BA-8647-7FB5EEFF50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9B1A6A0-494C-4AE4-A019-3EFF4C7E84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266406-5683-4B0E-9CEF-1B597C2E2A53}"/>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5" name="Footer Placeholder 4">
            <a:extLst>
              <a:ext uri="{FF2B5EF4-FFF2-40B4-BE49-F238E27FC236}">
                <a16:creationId xmlns:a16="http://schemas.microsoft.com/office/drawing/2014/main" id="{D53320CA-E4B3-4C13-A831-73C99285EA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989C4B8-F60B-4ED6-92EC-50D25D04AF5D}"/>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429947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CFFB5-FBF4-4249-8FA8-6742DCFCBED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5E13D0C-689F-42D0-9B5C-DF87FB2B9E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809C0C1-D5FC-4D15-8157-9161136863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55C809F-491E-4A9B-BA77-2733EBF9C869}"/>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6" name="Footer Placeholder 5">
            <a:extLst>
              <a:ext uri="{FF2B5EF4-FFF2-40B4-BE49-F238E27FC236}">
                <a16:creationId xmlns:a16="http://schemas.microsoft.com/office/drawing/2014/main" id="{0AE46D15-F978-42A4-A4DD-59E0C5D11C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F40E5CD-B518-441C-9C50-39B65B142549}"/>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207512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90F9-759D-4895-87B3-A1F4ED67490E}"/>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F7DF599-5C75-4DB1-88AC-B4EE015C46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C7EC22-0C9B-488A-B35B-9FCF30AD92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4FFBF99-39EB-4127-81FA-96A29D1809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EC8AF7-3DB5-4241-B02F-0F0735DCA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3140CE1-C95F-4BD7-A19C-89A8902F4F22}"/>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8" name="Footer Placeholder 7">
            <a:extLst>
              <a:ext uri="{FF2B5EF4-FFF2-40B4-BE49-F238E27FC236}">
                <a16:creationId xmlns:a16="http://schemas.microsoft.com/office/drawing/2014/main" id="{75D238B5-B6E3-4ECF-BE50-DF68B065DD5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94F5202-1DA0-44CC-A30C-ADE6764C9186}"/>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299035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DB6C2-2B8D-4D50-8459-1969C0415D5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04CEAC4-4F87-4E5A-ABCD-E5CDCF7FE7F3}"/>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4" name="Footer Placeholder 3">
            <a:extLst>
              <a:ext uri="{FF2B5EF4-FFF2-40B4-BE49-F238E27FC236}">
                <a16:creationId xmlns:a16="http://schemas.microsoft.com/office/drawing/2014/main" id="{DC182F73-969D-4260-82BD-8E515590FD42}"/>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AFC818F-C288-4CF1-A5C6-149F3EE45927}"/>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347935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6D1C12-2F0C-46FF-8D6A-A8E7844AC86B}"/>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3" name="Footer Placeholder 2">
            <a:extLst>
              <a:ext uri="{FF2B5EF4-FFF2-40B4-BE49-F238E27FC236}">
                <a16:creationId xmlns:a16="http://schemas.microsoft.com/office/drawing/2014/main" id="{12F516C6-8037-491B-8C5D-FAD6DF07FD70}"/>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132D044E-98E5-4BB4-A7FA-CCFA41450429}"/>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3306564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86EED-EDF7-44EB-AFEC-4A89BA92D0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046B826-7FC5-4216-8153-6A51F9C418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777B6F1-15B3-44EB-B5E4-6B982674C5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B85317-F35E-43CE-BF4F-DA914D8A9304}"/>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6" name="Footer Placeholder 5">
            <a:extLst>
              <a:ext uri="{FF2B5EF4-FFF2-40B4-BE49-F238E27FC236}">
                <a16:creationId xmlns:a16="http://schemas.microsoft.com/office/drawing/2014/main" id="{A25B3F9E-B2B6-4A51-A42C-22F3590AD08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D9EBD8F-A001-425A-9369-16743D139BE6}"/>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1120908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B7451-8F8D-4D91-8C70-64FBCAC14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94C9CEA-15CE-420E-B614-905C28B27E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3A5BF3FB-6159-4246-8B7F-7014D53F9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45978D-0DC5-452A-BA8C-351454AF082C}"/>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6" name="Footer Placeholder 5">
            <a:extLst>
              <a:ext uri="{FF2B5EF4-FFF2-40B4-BE49-F238E27FC236}">
                <a16:creationId xmlns:a16="http://schemas.microsoft.com/office/drawing/2014/main" id="{F47117B1-8633-4723-8701-8D478DA767E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7475B5A-3F8D-476A-94E8-A1992816AF1C}"/>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636256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9D4E-1038-422F-8AAC-F5CBB143B69D}"/>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04C3DA2-4FC5-4712-B69F-2F61B9A4CC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8EDE3A4-9091-4B78-9E8C-70CE2BF95267}"/>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5" name="Footer Placeholder 4">
            <a:extLst>
              <a:ext uri="{FF2B5EF4-FFF2-40B4-BE49-F238E27FC236}">
                <a16:creationId xmlns:a16="http://schemas.microsoft.com/office/drawing/2014/main" id="{AD45EF0A-A2A4-4BF2-9A77-A3BA2FBFB61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2E22A3B-B073-47B8-8F59-8531F68EE0B7}"/>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2737783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EBB8D5-6D8E-496A-B567-87CD09F3BD4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97F7C4F-3A2C-42D3-825E-C78F2C3E97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AFA2ADA-DAC6-497D-B86F-505AD9001AD6}"/>
              </a:ext>
            </a:extLst>
          </p:cNvPr>
          <p:cNvSpPr>
            <a:spLocks noGrp="1"/>
          </p:cNvSpPr>
          <p:nvPr>
            <p:ph type="dt" sz="half" idx="10"/>
          </p:nvPr>
        </p:nvSpPr>
        <p:spPr/>
        <p:txBody>
          <a:bodyPr/>
          <a:lstStyle/>
          <a:p>
            <a:fld id="{E9A46B4A-B552-47C3-9226-4AAADE594AD0}" type="datetimeFigureOut">
              <a:rPr lang="en-CA" smtClean="0"/>
              <a:t>2024-11-06</a:t>
            </a:fld>
            <a:endParaRPr lang="en-CA"/>
          </a:p>
        </p:txBody>
      </p:sp>
      <p:sp>
        <p:nvSpPr>
          <p:cNvPr id="5" name="Footer Placeholder 4">
            <a:extLst>
              <a:ext uri="{FF2B5EF4-FFF2-40B4-BE49-F238E27FC236}">
                <a16:creationId xmlns:a16="http://schemas.microsoft.com/office/drawing/2014/main" id="{51C5B0BD-5B24-4076-A28E-2838796E0BC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80F0727-4B43-4798-8FC2-B9BC9874FC91}"/>
              </a:ext>
            </a:extLst>
          </p:cNvPr>
          <p:cNvSpPr>
            <a:spLocks noGrp="1"/>
          </p:cNvSpPr>
          <p:nvPr>
            <p:ph type="sldNum" sz="quarter" idx="12"/>
          </p:nvPr>
        </p:nvSpPr>
        <p:spPr/>
        <p:txBody>
          <a:bodyPr/>
          <a:lstStyle/>
          <a:p>
            <a:fld id="{24794E53-E383-4D64-8359-C16596DF33F2}" type="slidenum">
              <a:rPr lang="en-CA" smtClean="0"/>
              <a:t>‹#›</a:t>
            </a:fld>
            <a:endParaRPr lang="en-CA"/>
          </a:p>
        </p:txBody>
      </p:sp>
    </p:spTree>
    <p:extLst>
      <p:ext uri="{BB962C8B-B14F-4D97-AF65-F5344CB8AC3E}">
        <p14:creationId xmlns:p14="http://schemas.microsoft.com/office/powerpoint/2010/main" val="57703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9ECE66-4830-4CE5-B9B5-A7F1DF6F47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27C8587-AF97-41E1-9F99-BEA8994973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086AFEF-4BF8-4367-91FC-68FE62AC05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46B4A-B552-47C3-9226-4AAADE594AD0}" type="datetimeFigureOut">
              <a:rPr lang="en-CA" smtClean="0"/>
              <a:t>2024-11-06</a:t>
            </a:fld>
            <a:endParaRPr lang="en-CA"/>
          </a:p>
        </p:txBody>
      </p:sp>
      <p:sp>
        <p:nvSpPr>
          <p:cNvPr id="5" name="Footer Placeholder 4">
            <a:extLst>
              <a:ext uri="{FF2B5EF4-FFF2-40B4-BE49-F238E27FC236}">
                <a16:creationId xmlns:a16="http://schemas.microsoft.com/office/drawing/2014/main" id="{0466E2AA-0233-46C3-99FA-3F1AFEC124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6885B4AA-A126-4880-B8F5-745375C4FC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794E53-E383-4D64-8359-C16596DF33F2}" type="slidenum">
              <a:rPr lang="en-CA" smtClean="0"/>
              <a:t>‹#›</a:t>
            </a:fld>
            <a:endParaRPr lang="en-CA"/>
          </a:p>
        </p:txBody>
      </p:sp>
    </p:spTree>
    <p:extLst>
      <p:ext uri="{BB962C8B-B14F-4D97-AF65-F5344CB8AC3E}">
        <p14:creationId xmlns:p14="http://schemas.microsoft.com/office/powerpoint/2010/main" val="2227014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2409" y="6113225"/>
            <a:ext cx="11769591" cy="523220"/>
          </a:xfrm>
          <a:prstGeom prst="rect">
            <a:avLst/>
          </a:prstGeom>
          <a:noFill/>
        </p:spPr>
        <p:txBody>
          <a:bodyPr wrap="square" rtlCol="0">
            <a:spAutoFit/>
          </a:bodyPr>
          <a:lstStyle/>
          <a:p>
            <a:pPr marL="171450" indent="-171450" algn="ctr">
              <a:buFont typeface="Wingdings" panose="05000000000000000000" pitchFamily="2" charset="2"/>
              <a:buChar char=""/>
            </a:pPr>
            <a:r>
              <a:rPr lang="en-CA" sz="1400" b="1" dirty="0">
                <a:latin typeface="Century Gothic" panose="020B0502020202020204" pitchFamily="34" charset="0"/>
              </a:rPr>
              <a:t>VISION</a:t>
            </a:r>
            <a:r>
              <a:rPr lang="en-CA" sz="1400" dirty="0">
                <a:latin typeface="Century Gothic" panose="020B0502020202020204" pitchFamily="34" charset="0"/>
              </a:rPr>
              <a:t> </a:t>
            </a:r>
            <a:r>
              <a:rPr lang="en-CA" sz="1400" dirty="0">
                <a:latin typeface="Century Gothic" panose="020B0502020202020204" pitchFamily="34" charset="0"/>
                <a:sym typeface="Wingdings" panose="05000000000000000000" pitchFamily="2" charset="2"/>
              </a:rPr>
              <a:t></a:t>
            </a:r>
            <a:r>
              <a:rPr lang="en-CA" sz="1400" dirty="0">
                <a:latin typeface="Century Gothic" panose="020B0502020202020204" pitchFamily="34" charset="0"/>
              </a:rPr>
              <a:t> To uplift communities through innovative digital solutions  </a:t>
            </a:r>
          </a:p>
          <a:p>
            <a:pPr marL="171450" indent="-171450" algn="ctr">
              <a:buFont typeface="Wingdings" panose="05000000000000000000" pitchFamily="2" charset="2"/>
              <a:buChar char=""/>
            </a:pPr>
            <a:r>
              <a:rPr lang="en-CA" sz="1400" b="1" dirty="0">
                <a:latin typeface="Century Gothic" panose="020B0502020202020204" pitchFamily="34" charset="0"/>
              </a:rPr>
              <a:t>MISSION</a:t>
            </a:r>
            <a:r>
              <a:rPr lang="en-CA" sz="1400" dirty="0">
                <a:latin typeface="Century Gothic" panose="020B0502020202020204" pitchFamily="34" charset="0"/>
              </a:rPr>
              <a:t> </a:t>
            </a:r>
            <a:r>
              <a:rPr lang="en-CA" sz="1400" dirty="0">
                <a:latin typeface="Century Gothic" panose="020B0502020202020204" pitchFamily="34" charset="0"/>
                <a:sym typeface="Wingdings" panose="05000000000000000000" pitchFamily="2" charset="2"/>
              </a:rPr>
              <a:t></a:t>
            </a:r>
            <a:r>
              <a:rPr lang="en-CA" sz="1400" dirty="0">
                <a:latin typeface="Century Gothic" panose="020B0502020202020204" pitchFamily="34" charset="0"/>
              </a:rPr>
              <a:t> To be the most trusted partner for technology advice and services when organizations want to transform </a:t>
            </a:r>
            <a:r>
              <a:rPr lang="en-CA" sz="1400" dirty="0"/>
              <a:t> </a:t>
            </a:r>
          </a:p>
        </p:txBody>
      </p:sp>
      <p:sp>
        <p:nvSpPr>
          <p:cNvPr id="10" name="Rectangle 9"/>
          <p:cNvSpPr/>
          <p:nvPr/>
        </p:nvSpPr>
        <p:spPr>
          <a:xfrm flipH="1">
            <a:off x="3059063" y="242602"/>
            <a:ext cx="75245" cy="1333243"/>
          </a:xfrm>
          <a:prstGeom prst="rect">
            <a:avLst/>
          </a:prstGeom>
          <a:solidFill>
            <a:srgbClr val="38ACE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CA"/>
          </a:p>
        </p:txBody>
      </p:sp>
      <p:sp>
        <p:nvSpPr>
          <p:cNvPr id="12" name="TextBox 11"/>
          <p:cNvSpPr txBox="1"/>
          <p:nvPr/>
        </p:nvSpPr>
        <p:spPr>
          <a:xfrm>
            <a:off x="3191185" y="448775"/>
            <a:ext cx="3924775" cy="369332"/>
          </a:xfrm>
          <a:prstGeom prst="rect">
            <a:avLst/>
          </a:prstGeom>
          <a:noFill/>
        </p:spPr>
        <p:txBody>
          <a:bodyPr wrap="square" rtlCol="0">
            <a:spAutoFit/>
          </a:bodyPr>
          <a:lstStyle/>
          <a:p>
            <a:pPr algn="ctr"/>
            <a:r>
              <a:rPr lang="en-CA" dirty="0">
                <a:latin typeface="Century Gothic" panose="020B0502020202020204" pitchFamily="34" charset="0"/>
                <a:sym typeface="Wingdings" panose="05000000000000000000" pitchFamily="2" charset="2"/>
              </a:rPr>
              <a:t>A TRUSTED </a:t>
            </a:r>
            <a:r>
              <a:rPr lang="en-CA" b="1" dirty="0">
                <a:latin typeface="Century Gothic" panose="020B0502020202020204" pitchFamily="34" charset="0"/>
                <a:sym typeface="Wingdings" panose="05000000000000000000" pitchFamily="2" charset="2"/>
              </a:rPr>
              <a:t>INNOVATION</a:t>
            </a:r>
            <a:r>
              <a:rPr lang="en-CA" dirty="0">
                <a:latin typeface="Century Gothic" panose="020B0502020202020204" pitchFamily="34" charset="0"/>
                <a:sym typeface="Wingdings" panose="05000000000000000000" pitchFamily="2" charset="2"/>
              </a:rPr>
              <a:t> PARTNER</a:t>
            </a:r>
            <a:endParaRPr lang="en-CA" sz="2800" dirty="0"/>
          </a:p>
        </p:txBody>
      </p:sp>
      <p:sp>
        <p:nvSpPr>
          <p:cNvPr id="13" name="TextBox 12"/>
          <p:cNvSpPr txBox="1"/>
          <p:nvPr/>
        </p:nvSpPr>
        <p:spPr>
          <a:xfrm>
            <a:off x="3134308" y="909223"/>
            <a:ext cx="3252867" cy="738664"/>
          </a:xfrm>
          <a:prstGeom prst="rect">
            <a:avLst/>
          </a:prstGeom>
          <a:noFill/>
        </p:spPr>
        <p:txBody>
          <a:bodyPr wrap="square" rtlCol="0">
            <a:spAutoFit/>
          </a:bodyPr>
          <a:lstStyle/>
          <a:p>
            <a:pPr algn="ctr"/>
            <a:r>
              <a:rPr lang="en-CA" sz="1200" dirty="0">
                <a:latin typeface="Century Gothic" panose="020B0502020202020204" pitchFamily="34" charset="0"/>
                <a:sym typeface="Wingdings" panose="05000000000000000000" pitchFamily="2" charset="2"/>
              </a:rPr>
              <a:t>Defining digital strategy and adopting the right technology to transform.</a:t>
            </a:r>
            <a:endParaRPr lang="en-CA" dirty="0"/>
          </a:p>
          <a:p>
            <a:r>
              <a:rPr lang="en-CA" dirty="0"/>
              <a:t> </a:t>
            </a:r>
          </a:p>
        </p:txBody>
      </p:sp>
      <p:sp>
        <p:nvSpPr>
          <p:cNvPr id="14" name="Rectangle 13"/>
          <p:cNvSpPr/>
          <p:nvPr/>
        </p:nvSpPr>
        <p:spPr>
          <a:xfrm>
            <a:off x="136948" y="1961215"/>
            <a:ext cx="11902190" cy="2529468"/>
          </a:xfrm>
          <a:prstGeom prst="rect">
            <a:avLst/>
          </a:prstGeom>
          <a:solidFill>
            <a:srgbClr val="002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7" name="Rectangle 16"/>
          <p:cNvSpPr/>
          <p:nvPr/>
        </p:nvSpPr>
        <p:spPr>
          <a:xfrm>
            <a:off x="119921" y="3736033"/>
            <a:ext cx="11902190" cy="850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B0F0"/>
              </a:solidFill>
            </a:endParaRPr>
          </a:p>
        </p:txBody>
      </p:sp>
      <p:sp>
        <p:nvSpPr>
          <p:cNvPr id="18" name="TextBox 17"/>
          <p:cNvSpPr txBox="1"/>
          <p:nvPr/>
        </p:nvSpPr>
        <p:spPr>
          <a:xfrm>
            <a:off x="402105" y="4840763"/>
            <a:ext cx="11356259" cy="461665"/>
          </a:xfrm>
          <a:prstGeom prst="rect">
            <a:avLst/>
          </a:prstGeom>
          <a:noFill/>
        </p:spPr>
        <p:txBody>
          <a:bodyPr wrap="square" rtlCol="0">
            <a:spAutoFit/>
          </a:bodyPr>
          <a:lstStyle/>
          <a:p>
            <a:pPr algn="ctr"/>
            <a:r>
              <a:rPr lang="en-CA" sz="2400" b="1" dirty="0">
                <a:latin typeface="Century Gothic" panose="020B0502020202020204" pitchFamily="34" charset="0"/>
              </a:rPr>
              <a:t>October 16, 2024</a:t>
            </a:r>
          </a:p>
        </p:txBody>
      </p:sp>
      <p:sp>
        <p:nvSpPr>
          <p:cNvPr id="4" name="Rectangle 3"/>
          <p:cNvSpPr/>
          <p:nvPr/>
        </p:nvSpPr>
        <p:spPr>
          <a:xfrm>
            <a:off x="119921" y="60729"/>
            <a:ext cx="11902190" cy="67176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52419BF3-4015-4B6F-A3BE-310B7D453A23}"/>
              </a:ext>
            </a:extLst>
          </p:cNvPr>
          <p:cNvSpPr txBox="1"/>
          <p:nvPr/>
        </p:nvSpPr>
        <p:spPr>
          <a:xfrm>
            <a:off x="485983" y="3688940"/>
            <a:ext cx="11802383" cy="707886"/>
          </a:xfrm>
          <a:prstGeom prst="rect">
            <a:avLst/>
          </a:prstGeom>
          <a:noFill/>
        </p:spPr>
        <p:txBody>
          <a:bodyPr wrap="square" rtlCol="0">
            <a:spAutoFit/>
          </a:bodyPr>
          <a:lstStyle/>
          <a:p>
            <a:pPr algn="ctr"/>
            <a:r>
              <a:rPr lang="en-US" sz="4000" b="0" i="0" dirty="0">
                <a:solidFill>
                  <a:srgbClr val="001D35"/>
                </a:solidFill>
                <a:effectLst/>
                <a:latin typeface="Google Sans"/>
              </a:rPr>
              <a:t>Central Keystone Council of Governments</a:t>
            </a:r>
            <a:endParaRPr lang="en-CA" sz="4000" b="1" dirty="0">
              <a:solidFill>
                <a:srgbClr val="002060"/>
              </a:solidFill>
            </a:endParaRPr>
          </a:p>
        </p:txBody>
      </p:sp>
      <p:pic>
        <p:nvPicPr>
          <p:cNvPr id="3" name="Picture 2" descr="A picture containing flower, bird, tree&#10;&#10;Description automatically generated">
            <a:extLst>
              <a:ext uri="{FF2B5EF4-FFF2-40B4-BE49-F238E27FC236}">
                <a16:creationId xmlns:a16="http://schemas.microsoft.com/office/drawing/2014/main" id="{2B33FCF6-C4BB-3220-275B-171D15C2DF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71" t="38129" r="3169" b="42164"/>
          <a:stretch/>
        </p:blipFill>
        <p:spPr>
          <a:xfrm>
            <a:off x="181342" y="668588"/>
            <a:ext cx="2783560" cy="587738"/>
          </a:xfrm>
          <a:prstGeom prst="rect">
            <a:avLst/>
          </a:prstGeom>
        </p:spPr>
      </p:pic>
      <p:sp>
        <p:nvSpPr>
          <p:cNvPr id="7" name="TextBox 6">
            <a:extLst>
              <a:ext uri="{FF2B5EF4-FFF2-40B4-BE49-F238E27FC236}">
                <a16:creationId xmlns:a16="http://schemas.microsoft.com/office/drawing/2014/main" id="{128E1BB6-9B62-D056-B558-CADF29FDFC1D}"/>
              </a:ext>
            </a:extLst>
          </p:cNvPr>
          <p:cNvSpPr txBox="1"/>
          <p:nvPr/>
        </p:nvSpPr>
        <p:spPr>
          <a:xfrm>
            <a:off x="169889" y="2059654"/>
            <a:ext cx="11765241" cy="1569660"/>
          </a:xfrm>
          <a:prstGeom prst="rect">
            <a:avLst/>
          </a:prstGeom>
          <a:noFill/>
        </p:spPr>
        <p:txBody>
          <a:bodyPr wrap="square" rtlCol="0">
            <a:spAutoFit/>
          </a:bodyPr>
          <a:lstStyle/>
          <a:p>
            <a:pPr algn="ctr"/>
            <a:r>
              <a:rPr lang="en-US" sz="2400" b="1" dirty="0">
                <a:solidFill>
                  <a:schemeClr val="bg1"/>
                </a:solidFill>
                <a:latin typeface="+mj-lt"/>
              </a:rPr>
              <a:t>THE </a:t>
            </a:r>
            <a:r>
              <a:rPr lang="en-US" sz="2400" b="1" dirty="0">
                <a:solidFill>
                  <a:srgbClr val="FF0000"/>
                </a:solidFill>
                <a:latin typeface="+mj-lt"/>
              </a:rPr>
              <a:t>TEN WHY’S </a:t>
            </a:r>
            <a:r>
              <a:rPr lang="en-US" sz="2400" b="1" dirty="0">
                <a:solidFill>
                  <a:schemeClr val="bg1"/>
                </a:solidFill>
                <a:latin typeface="+mj-lt"/>
              </a:rPr>
              <a:t>SMALL TO MIDSIZED LOCAL GOVERNMENTS MUST UTILIZE DIGITAL SOLUTIONS</a:t>
            </a:r>
          </a:p>
          <a:p>
            <a:pPr algn="ctr"/>
            <a:endParaRPr lang="en-US" sz="2400" b="1" dirty="0">
              <a:solidFill>
                <a:schemeClr val="bg1"/>
              </a:solidFill>
              <a:latin typeface="+mj-lt"/>
            </a:endParaRPr>
          </a:p>
          <a:p>
            <a:pPr algn="ctr"/>
            <a:r>
              <a:rPr lang="en-US" sz="4800" b="1" dirty="0">
                <a:solidFill>
                  <a:schemeClr val="bg1"/>
                </a:solidFill>
                <a:latin typeface="+mj-lt"/>
              </a:rPr>
              <a:t>Digital transformation in local governments</a:t>
            </a:r>
            <a:endParaRPr lang="en-US" sz="2400" b="1" dirty="0">
              <a:solidFill>
                <a:schemeClr val="bg1"/>
              </a:solidFill>
              <a:latin typeface="+mj-lt"/>
            </a:endParaRPr>
          </a:p>
        </p:txBody>
      </p:sp>
      <p:pic>
        <p:nvPicPr>
          <p:cNvPr id="1026" name="Picture 2" descr="Central Keystone Council of Governments">
            <a:extLst>
              <a:ext uri="{FF2B5EF4-FFF2-40B4-BE49-F238E27FC236}">
                <a16:creationId xmlns:a16="http://schemas.microsoft.com/office/drawing/2014/main" id="{72953BC9-040E-50C8-291E-D784F45E1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3402" y="297951"/>
            <a:ext cx="4631267" cy="1157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29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mart Thinking — Meg Wolff">
            <a:extLst>
              <a:ext uri="{FF2B5EF4-FFF2-40B4-BE49-F238E27FC236}">
                <a16:creationId xmlns:a16="http://schemas.microsoft.com/office/drawing/2014/main" id="{54819DC4-A5CB-C001-C2DE-6B1617777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1934" y="2282724"/>
            <a:ext cx="4976955" cy="388148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8D4183A-C55D-F569-954B-CF0AA6BD7924}"/>
              </a:ext>
            </a:extLst>
          </p:cNvPr>
          <p:cNvSpPr/>
          <p:nvPr/>
        </p:nvSpPr>
        <p:spPr>
          <a:xfrm>
            <a:off x="289810" y="109266"/>
            <a:ext cx="11902190" cy="1615362"/>
          </a:xfrm>
          <a:prstGeom prst="rect">
            <a:avLst/>
          </a:prstGeom>
          <a:solidFill>
            <a:srgbClr val="002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a:extLst>
              <a:ext uri="{FF2B5EF4-FFF2-40B4-BE49-F238E27FC236}">
                <a16:creationId xmlns:a16="http://schemas.microsoft.com/office/drawing/2014/main" id="{4FC415ED-A20D-C8CA-35A6-2E5BA67482EE}"/>
              </a:ext>
            </a:extLst>
          </p:cNvPr>
          <p:cNvSpPr txBox="1"/>
          <p:nvPr/>
        </p:nvSpPr>
        <p:spPr>
          <a:xfrm>
            <a:off x="418245" y="251942"/>
            <a:ext cx="11765241" cy="1446550"/>
          </a:xfrm>
          <a:prstGeom prst="rect">
            <a:avLst/>
          </a:prstGeom>
          <a:noFill/>
        </p:spPr>
        <p:txBody>
          <a:bodyPr wrap="square" rtlCol="0">
            <a:spAutoFit/>
          </a:bodyPr>
          <a:lstStyle/>
          <a:p>
            <a:pPr algn="ctr"/>
            <a:r>
              <a:rPr lang="en-US" sz="2400" b="1" dirty="0">
                <a:solidFill>
                  <a:schemeClr val="bg1"/>
                </a:solidFill>
                <a:latin typeface="+mj-lt"/>
              </a:rPr>
              <a:t>THE </a:t>
            </a:r>
            <a:r>
              <a:rPr lang="en-US" sz="2400" b="1" dirty="0">
                <a:solidFill>
                  <a:srgbClr val="FF0000"/>
                </a:solidFill>
                <a:latin typeface="+mj-lt"/>
              </a:rPr>
              <a:t>TEN WHY’S </a:t>
            </a:r>
            <a:r>
              <a:rPr lang="en-US" sz="2400" b="1" dirty="0">
                <a:solidFill>
                  <a:schemeClr val="bg1"/>
                </a:solidFill>
                <a:latin typeface="+mj-lt"/>
              </a:rPr>
              <a:t>SMALL TO MIDSIZED LOCAL GOVERNMENTS MUST UTILIZE DIGITAL SOLUTIONS</a:t>
            </a:r>
          </a:p>
          <a:p>
            <a:pPr algn="ctr"/>
            <a:endParaRPr lang="en-US" sz="1400" b="1" dirty="0">
              <a:solidFill>
                <a:schemeClr val="bg1"/>
              </a:solidFill>
              <a:latin typeface="+mj-lt"/>
            </a:endParaRPr>
          </a:p>
          <a:p>
            <a:pPr algn="ctr"/>
            <a:r>
              <a:rPr lang="en-US" sz="4800" b="1" dirty="0">
                <a:solidFill>
                  <a:schemeClr val="bg1"/>
                </a:solidFill>
                <a:latin typeface="+mj-lt"/>
              </a:rPr>
              <a:t>Digital transformation in local governments</a:t>
            </a:r>
            <a:endParaRPr lang="en-US" sz="2400" b="1" dirty="0">
              <a:solidFill>
                <a:schemeClr val="bg1"/>
              </a:solidFill>
              <a:latin typeface="+mj-lt"/>
            </a:endParaRPr>
          </a:p>
        </p:txBody>
      </p:sp>
      <p:sp>
        <p:nvSpPr>
          <p:cNvPr id="9" name="Freeform 2">
            <a:extLst>
              <a:ext uri="{FF2B5EF4-FFF2-40B4-BE49-F238E27FC236}">
                <a16:creationId xmlns:a16="http://schemas.microsoft.com/office/drawing/2014/main" id="{F554C3A2-9F18-8C97-58E5-82B14FE681E1}"/>
              </a:ext>
            </a:extLst>
          </p:cNvPr>
          <p:cNvSpPr/>
          <p:nvPr/>
        </p:nvSpPr>
        <p:spPr>
          <a:xfrm>
            <a:off x="9916625" y="6164208"/>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4"/>
            <a:stretch>
              <a:fillRect/>
            </a:stretch>
          </a:blipFill>
        </p:spPr>
        <p:txBody>
          <a:bodyPr/>
          <a:lstStyle/>
          <a:p>
            <a:endParaRPr lang="en-US" sz="1200"/>
          </a:p>
        </p:txBody>
      </p:sp>
    </p:spTree>
    <p:extLst>
      <p:ext uri="{BB962C8B-B14F-4D97-AF65-F5344CB8AC3E}">
        <p14:creationId xmlns:p14="http://schemas.microsoft.com/office/powerpoint/2010/main" val="44223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474624"/>
            <a:ext cx="12192000" cy="4383377"/>
            <a:chOff x="0" y="0"/>
            <a:chExt cx="24384000" cy="8766754"/>
          </a:xfrm>
        </p:grpSpPr>
        <p:pic>
          <p:nvPicPr>
            <p:cNvPr id="3" name="Picture 3"/>
            <p:cNvPicPr>
              <a:picLocks noChangeAspect="1"/>
            </p:cNvPicPr>
            <p:nvPr/>
          </p:nvPicPr>
          <p:blipFill>
            <a:blip r:embed="rId3"/>
            <a:srcRect t="27373" b="24689"/>
            <a:stretch>
              <a:fillRect/>
            </a:stretch>
          </p:blipFill>
          <p:spPr>
            <a:xfrm>
              <a:off x="0" y="0"/>
              <a:ext cx="24384000" cy="8766754"/>
            </a:xfrm>
            <a:prstGeom prst="rect">
              <a:avLst/>
            </a:prstGeom>
          </p:spPr>
        </p:pic>
      </p:grpSp>
      <p:sp>
        <p:nvSpPr>
          <p:cNvPr id="4" name="Freeform 4"/>
          <p:cNvSpPr/>
          <p:nvPr/>
        </p:nvSpPr>
        <p:spPr>
          <a:xfrm>
            <a:off x="4352080" y="497711"/>
            <a:ext cx="3004673" cy="551891"/>
          </a:xfrm>
          <a:custGeom>
            <a:avLst/>
            <a:gdLst/>
            <a:ahLst/>
            <a:cxnLst/>
            <a:rect l="l" t="t" r="r" b="b"/>
            <a:pathLst>
              <a:path w="3782262" h="763314">
                <a:moveTo>
                  <a:pt x="0" y="0"/>
                </a:moveTo>
                <a:lnTo>
                  <a:pt x="3782262" y="0"/>
                </a:lnTo>
                <a:lnTo>
                  <a:pt x="3782262" y="763313"/>
                </a:lnTo>
                <a:lnTo>
                  <a:pt x="0" y="763313"/>
                </a:lnTo>
                <a:lnTo>
                  <a:pt x="0" y="0"/>
                </a:lnTo>
                <a:close/>
              </a:path>
            </a:pathLst>
          </a:custGeom>
          <a:blipFill>
            <a:blip r:embed="rId4"/>
            <a:stretch>
              <a:fillRect/>
            </a:stretch>
          </a:blipFill>
        </p:spPr>
        <p:txBody>
          <a:bodyPr/>
          <a:lstStyle/>
          <a:p>
            <a:endParaRPr lang="en-US" sz="1200"/>
          </a:p>
        </p:txBody>
      </p:sp>
      <p:sp>
        <p:nvSpPr>
          <p:cNvPr id="5" name="TextBox 5"/>
          <p:cNvSpPr txBox="1"/>
          <p:nvPr/>
        </p:nvSpPr>
        <p:spPr>
          <a:xfrm>
            <a:off x="542281" y="829974"/>
            <a:ext cx="11107439" cy="1658659"/>
          </a:xfrm>
          <a:prstGeom prst="rect">
            <a:avLst/>
          </a:prstGeom>
        </p:spPr>
        <p:txBody>
          <a:bodyPr lIns="0" tIns="0" rIns="0" bIns="0" rtlCol="0" anchor="t">
            <a:spAutoFit/>
          </a:bodyPr>
          <a:lstStyle/>
          <a:p>
            <a:pPr algn="ctr">
              <a:lnSpc>
                <a:spcPts val="3360"/>
              </a:lnSpc>
            </a:pPr>
            <a:endParaRPr sz="1200" dirty="0"/>
          </a:p>
          <a:p>
            <a:pPr algn="ctr">
              <a:lnSpc>
                <a:spcPts val="3360"/>
              </a:lnSpc>
            </a:pPr>
            <a:r>
              <a:rPr lang="en-US" sz="2800" spc="103" dirty="0">
                <a:solidFill>
                  <a:srgbClr val="545454"/>
                </a:solidFill>
                <a:latin typeface="Poppins"/>
                <a:ea typeface="Poppins"/>
                <a:cs typeface="Poppins"/>
                <a:sym typeface="Poppins"/>
              </a:rPr>
              <a:t>Digitally Transforming Every Small To Mid-Sized </a:t>
            </a:r>
          </a:p>
          <a:p>
            <a:pPr algn="ctr">
              <a:lnSpc>
                <a:spcPts val="3360"/>
              </a:lnSpc>
            </a:pPr>
            <a:r>
              <a:rPr lang="en-US" sz="2800" spc="103" dirty="0">
                <a:solidFill>
                  <a:srgbClr val="545454"/>
                </a:solidFill>
                <a:latin typeface="Poppins"/>
                <a:ea typeface="Poppins"/>
                <a:cs typeface="Poppins"/>
                <a:sym typeface="Poppins"/>
              </a:rPr>
              <a:t>Local Government in the USA</a:t>
            </a:r>
          </a:p>
          <a:p>
            <a:pPr algn="ctr">
              <a:lnSpc>
                <a:spcPts val="2560"/>
              </a:lnSpc>
            </a:pPr>
            <a:endParaRPr lang="en-US" sz="2800" spc="103" dirty="0">
              <a:solidFill>
                <a:srgbClr val="545454"/>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96369" y="6447299"/>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2"/>
            <a:stretch>
              <a:fillRect/>
            </a:stretch>
          </a:blipFill>
        </p:spPr>
        <p:txBody>
          <a:bodyPr/>
          <a:lstStyle/>
          <a:p>
            <a:endParaRPr lang="en-US" sz="1200"/>
          </a:p>
        </p:txBody>
      </p:sp>
      <p:grpSp>
        <p:nvGrpSpPr>
          <p:cNvPr id="3" name="Group 3"/>
          <p:cNvGrpSpPr/>
          <p:nvPr/>
        </p:nvGrpSpPr>
        <p:grpSpPr>
          <a:xfrm>
            <a:off x="271648" y="4472428"/>
            <a:ext cx="11539056" cy="1583181"/>
            <a:chOff x="0" y="-181397"/>
            <a:chExt cx="23078112" cy="3166361"/>
          </a:xfrm>
        </p:grpSpPr>
        <p:grpSp>
          <p:nvGrpSpPr>
            <p:cNvPr id="4" name="Group 4"/>
            <p:cNvGrpSpPr/>
            <p:nvPr/>
          </p:nvGrpSpPr>
          <p:grpSpPr>
            <a:xfrm>
              <a:off x="16375873" y="0"/>
              <a:ext cx="6702239" cy="2984964"/>
              <a:chOff x="0" y="0"/>
              <a:chExt cx="703856" cy="313475"/>
            </a:xfrm>
          </p:grpSpPr>
          <p:sp>
            <p:nvSpPr>
              <p:cNvPr id="5" name="Freeform 5"/>
              <p:cNvSpPr/>
              <p:nvPr/>
            </p:nvSpPr>
            <p:spPr>
              <a:xfrm>
                <a:off x="0" y="0"/>
                <a:ext cx="703856" cy="313475"/>
              </a:xfrm>
              <a:custGeom>
                <a:avLst/>
                <a:gdLst/>
                <a:ahLst/>
                <a:cxnLst/>
                <a:rect l="l" t="t" r="r" b="b"/>
                <a:pathLst>
                  <a:path w="703856" h="313475">
                    <a:moveTo>
                      <a:pt x="0" y="0"/>
                    </a:moveTo>
                    <a:lnTo>
                      <a:pt x="703856" y="0"/>
                    </a:lnTo>
                    <a:lnTo>
                      <a:pt x="703856" y="313475"/>
                    </a:lnTo>
                    <a:lnTo>
                      <a:pt x="0" y="313475"/>
                    </a:lnTo>
                    <a:close/>
                  </a:path>
                </a:pathLst>
              </a:custGeom>
              <a:solidFill>
                <a:srgbClr val="85C4DF"/>
              </a:solidFill>
            </p:spPr>
            <p:txBody>
              <a:bodyPr/>
              <a:lstStyle/>
              <a:p>
                <a:endParaRPr lang="en-US" sz="1200"/>
              </a:p>
            </p:txBody>
          </p:sp>
          <p:sp>
            <p:nvSpPr>
              <p:cNvPr id="6" name="TextBox 6"/>
              <p:cNvSpPr txBox="1"/>
              <p:nvPr/>
            </p:nvSpPr>
            <p:spPr>
              <a:xfrm>
                <a:off x="0" y="-19050"/>
                <a:ext cx="703856" cy="332525"/>
              </a:xfrm>
              <a:prstGeom prst="rect">
                <a:avLst/>
              </a:prstGeom>
            </p:spPr>
            <p:txBody>
              <a:bodyPr lIns="33867" tIns="33867" rIns="33867" bIns="33867" rtlCol="0" anchor="ctr"/>
              <a:lstStyle/>
              <a:p>
                <a:pPr algn="ctr">
                  <a:lnSpc>
                    <a:spcPts val="880"/>
                  </a:lnSpc>
                </a:pPr>
                <a:endParaRPr sz="1200"/>
              </a:p>
            </p:txBody>
          </p:sp>
        </p:grpSp>
        <p:grpSp>
          <p:nvGrpSpPr>
            <p:cNvPr id="7" name="Group 7"/>
            <p:cNvGrpSpPr/>
            <p:nvPr/>
          </p:nvGrpSpPr>
          <p:grpSpPr>
            <a:xfrm>
              <a:off x="7383416" y="-181397"/>
              <a:ext cx="3815082" cy="3166361"/>
              <a:chOff x="0" y="-19050"/>
              <a:chExt cx="400653" cy="332525"/>
            </a:xfrm>
          </p:grpSpPr>
          <p:sp>
            <p:nvSpPr>
              <p:cNvPr id="8" name="Freeform 8"/>
              <p:cNvSpPr/>
              <p:nvPr/>
            </p:nvSpPr>
            <p:spPr>
              <a:xfrm>
                <a:off x="7708" y="0"/>
                <a:ext cx="392945" cy="313475"/>
              </a:xfrm>
              <a:custGeom>
                <a:avLst/>
                <a:gdLst/>
                <a:ahLst/>
                <a:cxnLst/>
                <a:rect l="l" t="t" r="r" b="b"/>
                <a:pathLst>
                  <a:path w="392945" h="313475">
                    <a:moveTo>
                      <a:pt x="0" y="0"/>
                    </a:moveTo>
                    <a:lnTo>
                      <a:pt x="392945" y="0"/>
                    </a:lnTo>
                    <a:lnTo>
                      <a:pt x="392945" y="313475"/>
                    </a:lnTo>
                    <a:lnTo>
                      <a:pt x="0" y="313475"/>
                    </a:lnTo>
                    <a:close/>
                  </a:path>
                </a:pathLst>
              </a:custGeom>
              <a:solidFill>
                <a:srgbClr val="85C4DF"/>
              </a:solidFill>
            </p:spPr>
            <p:txBody>
              <a:bodyPr/>
              <a:lstStyle/>
              <a:p>
                <a:endParaRPr lang="en-US" sz="1200"/>
              </a:p>
            </p:txBody>
          </p:sp>
          <p:sp>
            <p:nvSpPr>
              <p:cNvPr id="9" name="TextBox 9"/>
              <p:cNvSpPr txBox="1"/>
              <p:nvPr/>
            </p:nvSpPr>
            <p:spPr>
              <a:xfrm>
                <a:off x="0" y="-19050"/>
                <a:ext cx="392945" cy="332525"/>
              </a:xfrm>
              <a:prstGeom prst="rect">
                <a:avLst/>
              </a:prstGeom>
            </p:spPr>
            <p:txBody>
              <a:bodyPr lIns="33867" tIns="33867" rIns="33867" bIns="33867" rtlCol="0" anchor="ctr"/>
              <a:lstStyle/>
              <a:p>
                <a:pPr algn="ctr">
                  <a:lnSpc>
                    <a:spcPts val="880"/>
                  </a:lnSpc>
                </a:pPr>
                <a:endParaRPr sz="1200"/>
              </a:p>
            </p:txBody>
          </p:sp>
        </p:grpSp>
        <p:grpSp>
          <p:nvGrpSpPr>
            <p:cNvPr id="10" name="Group 10"/>
            <p:cNvGrpSpPr/>
            <p:nvPr/>
          </p:nvGrpSpPr>
          <p:grpSpPr>
            <a:xfrm>
              <a:off x="0" y="0"/>
              <a:ext cx="6702239" cy="2984964"/>
              <a:chOff x="0" y="0"/>
              <a:chExt cx="703856" cy="313475"/>
            </a:xfrm>
          </p:grpSpPr>
          <p:sp>
            <p:nvSpPr>
              <p:cNvPr id="11" name="Freeform 11"/>
              <p:cNvSpPr/>
              <p:nvPr/>
            </p:nvSpPr>
            <p:spPr>
              <a:xfrm>
                <a:off x="0" y="0"/>
                <a:ext cx="703856" cy="313475"/>
              </a:xfrm>
              <a:custGeom>
                <a:avLst/>
                <a:gdLst/>
                <a:ahLst/>
                <a:cxnLst/>
                <a:rect l="l" t="t" r="r" b="b"/>
                <a:pathLst>
                  <a:path w="703856" h="313475">
                    <a:moveTo>
                      <a:pt x="0" y="0"/>
                    </a:moveTo>
                    <a:lnTo>
                      <a:pt x="703856" y="0"/>
                    </a:lnTo>
                    <a:lnTo>
                      <a:pt x="703856" y="313475"/>
                    </a:lnTo>
                    <a:lnTo>
                      <a:pt x="0" y="313475"/>
                    </a:lnTo>
                    <a:close/>
                  </a:path>
                </a:pathLst>
              </a:custGeom>
              <a:solidFill>
                <a:srgbClr val="85C4DF"/>
              </a:solidFill>
            </p:spPr>
            <p:txBody>
              <a:bodyPr/>
              <a:lstStyle/>
              <a:p>
                <a:endParaRPr lang="en-US" sz="1200"/>
              </a:p>
            </p:txBody>
          </p:sp>
          <p:sp>
            <p:nvSpPr>
              <p:cNvPr id="12" name="TextBox 12"/>
              <p:cNvSpPr txBox="1"/>
              <p:nvPr/>
            </p:nvSpPr>
            <p:spPr>
              <a:xfrm>
                <a:off x="0" y="-19050"/>
                <a:ext cx="703856" cy="332525"/>
              </a:xfrm>
              <a:prstGeom prst="rect">
                <a:avLst/>
              </a:prstGeom>
            </p:spPr>
            <p:txBody>
              <a:bodyPr lIns="33867" tIns="33867" rIns="33867" bIns="33867" rtlCol="0" anchor="ctr"/>
              <a:lstStyle/>
              <a:p>
                <a:pPr algn="ctr">
                  <a:lnSpc>
                    <a:spcPts val="880"/>
                  </a:lnSpc>
                </a:pPr>
                <a:endParaRPr sz="1200"/>
              </a:p>
            </p:txBody>
          </p:sp>
        </p:grpSp>
        <p:sp>
          <p:nvSpPr>
            <p:cNvPr id="13" name="TextBox 13"/>
            <p:cNvSpPr txBox="1"/>
            <p:nvPr/>
          </p:nvSpPr>
          <p:spPr>
            <a:xfrm>
              <a:off x="392450" y="234476"/>
              <a:ext cx="6063404" cy="2333460"/>
            </a:xfrm>
            <a:prstGeom prst="rect">
              <a:avLst/>
            </a:prstGeom>
          </p:spPr>
          <p:txBody>
            <a:bodyPr lIns="0" tIns="0" rIns="0" bIns="0" rtlCol="0" anchor="t">
              <a:spAutoFit/>
            </a:bodyPr>
            <a:lstStyle/>
            <a:p>
              <a:pPr algn="ctr">
                <a:lnSpc>
                  <a:spcPts val="3071"/>
                </a:lnSpc>
                <a:spcBef>
                  <a:spcPct val="0"/>
                </a:spcBef>
              </a:pPr>
              <a:r>
                <a:rPr lang="en-US" sz="2047" spc="20">
                  <a:solidFill>
                    <a:srgbClr val="000000"/>
                  </a:solidFill>
                  <a:latin typeface="Poppins"/>
                  <a:ea typeface="Poppins"/>
                  <a:cs typeface="Poppins"/>
                  <a:sym typeface="Poppins"/>
                </a:rPr>
                <a:t>Our expertise spans </a:t>
              </a:r>
              <a:r>
                <a:rPr lang="en-US" sz="2047" b="1" spc="20">
                  <a:solidFill>
                    <a:srgbClr val="144692"/>
                  </a:solidFill>
                  <a:latin typeface="Poppins Bold"/>
                  <a:ea typeface="Poppins Bold"/>
                  <a:cs typeface="Poppins Bold"/>
                  <a:sym typeface="Poppins Bold"/>
                </a:rPr>
                <a:t>over 75 years</a:t>
              </a:r>
              <a:r>
                <a:rPr lang="en-US" sz="2047" b="1" spc="20">
                  <a:solidFill>
                    <a:srgbClr val="000000"/>
                  </a:solidFill>
                  <a:latin typeface="Poppins Bold"/>
                  <a:ea typeface="Poppins Bold"/>
                  <a:cs typeface="Poppins Bold"/>
                  <a:sym typeface="Poppins Bold"/>
                </a:rPr>
                <a:t> </a:t>
              </a:r>
              <a:r>
                <a:rPr lang="en-US" sz="2047" spc="20">
                  <a:solidFill>
                    <a:srgbClr val="000000"/>
                  </a:solidFill>
                  <a:latin typeface="Poppins"/>
                  <a:ea typeface="Poppins"/>
                  <a:cs typeface="Poppins"/>
                  <a:sym typeface="Poppins"/>
                </a:rPr>
                <a:t>of combined experience</a:t>
              </a:r>
            </a:p>
          </p:txBody>
        </p:sp>
        <p:sp>
          <p:nvSpPr>
            <p:cNvPr id="14" name="TextBox 14"/>
            <p:cNvSpPr txBox="1"/>
            <p:nvPr/>
          </p:nvSpPr>
          <p:spPr>
            <a:xfrm>
              <a:off x="7719884" y="159462"/>
              <a:ext cx="3000804" cy="1249958"/>
            </a:xfrm>
            <a:prstGeom prst="rect">
              <a:avLst/>
            </a:prstGeom>
          </p:spPr>
          <p:txBody>
            <a:bodyPr lIns="0" tIns="0" rIns="0" bIns="0" rtlCol="0" anchor="t">
              <a:spAutoFit/>
            </a:bodyPr>
            <a:lstStyle/>
            <a:p>
              <a:pPr algn="ctr">
                <a:lnSpc>
                  <a:spcPts val="5424"/>
                </a:lnSpc>
                <a:spcBef>
                  <a:spcPct val="0"/>
                </a:spcBef>
              </a:pPr>
              <a:r>
                <a:rPr lang="en-US" sz="3616" b="1">
                  <a:solidFill>
                    <a:srgbClr val="144692"/>
                  </a:solidFill>
                  <a:latin typeface="Nexa Bold"/>
                  <a:ea typeface="Nexa Bold"/>
                  <a:cs typeface="Nexa Bold"/>
                  <a:sym typeface="Nexa Bold"/>
                </a:rPr>
                <a:t>3</a:t>
              </a:r>
            </a:p>
          </p:txBody>
        </p:sp>
        <p:sp>
          <p:nvSpPr>
            <p:cNvPr id="15" name="TextBox 15"/>
            <p:cNvSpPr txBox="1"/>
            <p:nvPr/>
          </p:nvSpPr>
          <p:spPr>
            <a:xfrm>
              <a:off x="7719884" y="1395076"/>
              <a:ext cx="3068752" cy="1269066"/>
            </a:xfrm>
            <a:prstGeom prst="rect">
              <a:avLst/>
            </a:prstGeom>
          </p:spPr>
          <p:txBody>
            <a:bodyPr lIns="0" tIns="0" rIns="0" bIns="0" rtlCol="0" anchor="t">
              <a:spAutoFit/>
            </a:bodyPr>
            <a:lstStyle/>
            <a:p>
              <a:pPr algn="ctr">
                <a:lnSpc>
                  <a:spcPts val="2457"/>
                </a:lnSpc>
              </a:pPr>
              <a:r>
                <a:rPr lang="en-US" sz="2047" spc="20">
                  <a:solidFill>
                    <a:srgbClr val="000000"/>
                  </a:solidFill>
                  <a:latin typeface="Poppins"/>
                  <a:ea typeface="Poppins"/>
                  <a:cs typeface="Poppins"/>
                  <a:sym typeface="Poppins"/>
                </a:rPr>
                <a:t>Offices worldwide</a:t>
              </a:r>
            </a:p>
          </p:txBody>
        </p:sp>
        <p:grpSp>
          <p:nvGrpSpPr>
            <p:cNvPr id="16" name="Group 16"/>
            <p:cNvGrpSpPr/>
            <p:nvPr/>
          </p:nvGrpSpPr>
          <p:grpSpPr>
            <a:xfrm>
              <a:off x="11950628" y="0"/>
              <a:ext cx="3741685" cy="2984964"/>
              <a:chOff x="0" y="0"/>
              <a:chExt cx="392945" cy="313475"/>
            </a:xfrm>
          </p:grpSpPr>
          <p:sp>
            <p:nvSpPr>
              <p:cNvPr id="17" name="Freeform 17"/>
              <p:cNvSpPr/>
              <p:nvPr/>
            </p:nvSpPr>
            <p:spPr>
              <a:xfrm>
                <a:off x="0" y="0"/>
                <a:ext cx="392945" cy="313475"/>
              </a:xfrm>
              <a:custGeom>
                <a:avLst/>
                <a:gdLst/>
                <a:ahLst/>
                <a:cxnLst/>
                <a:rect l="l" t="t" r="r" b="b"/>
                <a:pathLst>
                  <a:path w="392945" h="313475">
                    <a:moveTo>
                      <a:pt x="0" y="0"/>
                    </a:moveTo>
                    <a:lnTo>
                      <a:pt x="392945" y="0"/>
                    </a:lnTo>
                    <a:lnTo>
                      <a:pt x="392945" y="313475"/>
                    </a:lnTo>
                    <a:lnTo>
                      <a:pt x="0" y="313475"/>
                    </a:lnTo>
                    <a:close/>
                  </a:path>
                </a:pathLst>
              </a:custGeom>
              <a:solidFill>
                <a:srgbClr val="85C4DF"/>
              </a:solidFill>
            </p:spPr>
            <p:txBody>
              <a:bodyPr/>
              <a:lstStyle/>
              <a:p>
                <a:endParaRPr lang="en-US" sz="1200"/>
              </a:p>
            </p:txBody>
          </p:sp>
          <p:sp>
            <p:nvSpPr>
              <p:cNvPr id="18" name="TextBox 18"/>
              <p:cNvSpPr txBox="1"/>
              <p:nvPr/>
            </p:nvSpPr>
            <p:spPr>
              <a:xfrm>
                <a:off x="0" y="-19050"/>
                <a:ext cx="392945" cy="332525"/>
              </a:xfrm>
              <a:prstGeom prst="rect">
                <a:avLst/>
              </a:prstGeom>
            </p:spPr>
            <p:txBody>
              <a:bodyPr lIns="33867" tIns="33867" rIns="33867" bIns="33867" rtlCol="0" anchor="ctr"/>
              <a:lstStyle/>
              <a:p>
                <a:pPr algn="ctr">
                  <a:lnSpc>
                    <a:spcPts val="880"/>
                  </a:lnSpc>
                </a:pPr>
                <a:endParaRPr sz="1200"/>
              </a:p>
            </p:txBody>
          </p:sp>
        </p:grpSp>
        <p:sp>
          <p:nvSpPr>
            <p:cNvPr id="19" name="TextBox 19"/>
            <p:cNvSpPr txBox="1"/>
            <p:nvPr/>
          </p:nvSpPr>
          <p:spPr>
            <a:xfrm>
              <a:off x="12551968" y="159462"/>
              <a:ext cx="2539006" cy="1249958"/>
            </a:xfrm>
            <a:prstGeom prst="rect">
              <a:avLst/>
            </a:prstGeom>
          </p:spPr>
          <p:txBody>
            <a:bodyPr lIns="0" tIns="0" rIns="0" bIns="0" rtlCol="0" anchor="t">
              <a:spAutoFit/>
            </a:bodyPr>
            <a:lstStyle/>
            <a:p>
              <a:pPr algn="ctr">
                <a:lnSpc>
                  <a:spcPts val="5424"/>
                </a:lnSpc>
                <a:spcBef>
                  <a:spcPct val="0"/>
                </a:spcBef>
              </a:pPr>
              <a:r>
                <a:rPr lang="en-US" sz="3616" b="1">
                  <a:solidFill>
                    <a:srgbClr val="144692"/>
                  </a:solidFill>
                  <a:latin typeface="Nexa Bold"/>
                  <a:ea typeface="Nexa Bold"/>
                  <a:cs typeface="Nexa Bold"/>
                  <a:sym typeface="Nexa Bold"/>
                </a:rPr>
                <a:t>110+</a:t>
              </a:r>
            </a:p>
          </p:txBody>
        </p:sp>
        <p:sp>
          <p:nvSpPr>
            <p:cNvPr id="20" name="TextBox 20"/>
            <p:cNvSpPr txBox="1"/>
            <p:nvPr/>
          </p:nvSpPr>
          <p:spPr>
            <a:xfrm>
              <a:off x="12193704" y="1320888"/>
              <a:ext cx="3255536" cy="1269066"/>
            </a:xfrm>
            <a:prstGeom prst="rect">
              <a:avLst/>
            </a:prstGeom>
          </p:spPr>
          <p:txBody>
            <a:bodyPr lIns="0" tIns="0" rIns="0" bIns="0" rtlCol="0" anchor="t">
              <a:spAutoFit/>
            </a:bodyPr>
            <a:lstStyle/>
            <a:p>
              <a:pPr algn="ctr">
                <a:lnSpc>
                  <a:spcPts val="2457"/>
                </a:lnSpc>
              </a:pPr>
              <a:r>
                <a:rPr lang="en-US" sz="2047" spc="20">
                  <a:solidFill>
                    <a:srgbClr val="000000"/>
                  </a:solidFill>
                  <a:latin typeface="Poppins"/>
                  <a:ea typeface="Poppins"/>
                  <a:cs typeface="Poppins"/>
                  <a:sym typeface="Poppins"/>
                </a:rPr>
                <a:t>Diverse Employees</a:t>
              </a:r>
            </a:p>
          </p:txBody>
        </p:sp>
        <p:sp>
          <p:nvSpPr>
            <p:cNvPr id="21" name="TextBox 21"/>
            <p:cNvSpPr txBox="1"/>
            <p:nvPr/>
          </p:nvSpPr>
          <p:spPr>
            <a:xfrm>
              <a:off x="16972902" y="276512"/>
              <a:ext cx="5353080" cy="2333460"/>
            </a:xfrm>
            <a:prstGeom prst="rect">
              <a:avLst/>
            </a:prstGeom>
          </p:spPr>
          <p:txBody>
            <a:bodyPr lIns="0" tIns="0" rIns="0" bIns="0" rtlCol="0" anchor="t">
              <a:spAutoFit/>
            </a:bodyPr>
            <a:lstStyle/>
            <a:p>
              <a:pPr algn="ctr">
                <a:lnSpc>
                  <a:spcPts val="3071"/>
                </a:lnSpc>
                <a:spcBef>
                  <a:spcPct val="0"/>
                </a:spcBef>
              </a:pPr>
              <a:r>
                <a:rPr lang="en-US" sz="2047" spc="20">
                  <a:solidFill>
                    <a:srgbClr val="000000"/>
                  </a:solidFill>
                  <a:latin typeface="Poppins"/>
                  <a:ea typeface="Poppins"/>
                  <a:cs typeface="Poppins"/>
                  <a:sym typeface="Poppins"/>
                </a:rPr>
                <a:t>Successfully served </a:t>
              </a:r>
              <a:r>
                <a:rPr lang="en-US" sz="2047" b="1" spc="20">
                  <a:solidFill>
                    <a:srgbClr val="144692"/>
                  </a:solidFill>
                  <a:latin typeface="Poppins Bold"/>
                  <a:ea typeface="Poppins Bold"/>
                  <a:cs typeface="Poppins Bold"/>
                  <a:sym typeface="Poppins Bold"/>
                </a:rPr>
                <a:t>millions of citizens</a:t>
              </a:r>
              <a:r>
                <a:rPr lang="en-US" sz="2047" spc="20">
                  <a:solidFill>
                    <a:srgbClr val="000000"/>
                  </a:solidFill>
                  <a:latin typeface="Poppins"/>
                  <a:ea typeface="Poppins"/>
                  <a:cs typeface="Poppins"/>
                  <a:sym typeface="Poppins"/>
                </a:rPr>
                <a:t> with excellence</a:t>
              </a:r>
            </a:p>
          </p:txBody>
        </p:sp>
      </p:grpSp>
      <p:grpSp>
        <p:nvGrpSpPr>
          <p:cNvPr id="22" name="Group 22"/>
          <p:cNvGrpSpPr/>
          <p:nvPr/>
        </p:nvGrpSpPr>
        <p:grpSpPr>
          <a:xfrm>
            <a:off x="289572" y="1036668"/>
            <a:ext cx="3974569" cy="2270236"/>
            <a:chOff x="0" y="0"/>
            <a:chExt cx="1570200" cy="896883"/>
          </a:xfrm>
        </p:grpSpPr>
        <p:sp>
          <p:nvSpPr>
            <p:cNvPr id="23" name="Freeform 23"/>
            <p:cNvSpPr/>
            <p:nvPr/>
          </p:nvSpPr>
          <p:spPr>
            <a:xfrm>
              <a:off x="0" y="0"/>
              <a:ext cx="1570200" cy="896883"/>
            </a:xfrm>
            <a:custGeom>
              <a:avLst/>
              <a:gdLst/>
              <a:ahLst/>
              <a:cxnLst/>
              <a:rect l="l" t="t" r="r" b="b"/>
              <a:pathLst>
                <a:path w="1570200" h="896883">
                  <a:moveTo>
                    <a:pt x="66227" y="0"/>
                  </a:moveTo>
                  <a:lnTo>
                    <a:pt x="1503973" y="0"/>
                  </a:lnTo>
                  <a:cubicBezTo>
                    <a:pt x="1540549" y="0"/>
                    <a:pt x="1570200" y="29651"/>
                    <a:pt x="1570200" y="66227"/>
                  </a:cubicBezTo>
                  <a:lnTo>
                    <a:pt x="1570200" y="830656"/>
                  </a:lnTo>
                  <a:cubicBezTo>
                    <a:pt x="1570200" y="867232"/>
                    <a:pt x="1540549" y="896883"/>
                    <a:pt x="1503973" y="896883"/>
                  </a:cubicBezTo>
                  <a:lnTo>
                    <a:pt x="66227" y="896883"/>
                  </a:lnTo>
                  <a:cubicBezTo>
                    <a:pt x="29651" y="896883"/>
                    <a:pt x="0" y="867232"/>
                    <a:pt x="0" y="830656"/>
                  </a:cubicBezTo>
                  <a:lnTo>
                    <a:pt x="0" y="66227"/>
                  </a:lnTo>
                  <a:cubicBezTo>
                    <a:pt x="0" y="29651"/>
                    <a:pt x="29651" y="0"/>
                    <a:pt x="66227" y="0"/>
                  </a:cubicBezTo>
                  <a:close/>
                </a:path>
              </a:pathLst>
            </a:custGeom>
            <a:solidFill>
              <a:srgbClr val="DDE5E6"/>
            </a:solidFill>
          </p:spPr>
          <p:txBody>
            <a:bodyPr/>
            <a:lstStyle/>
            <a:p>
              <a:endParaRPr lang="en-US" sz="1200"/>
            </a:p>
          </p:txBody>
        </p:sp>
        <p:sp>
          <p:nvSpPr>
            <p:cNvPr id="24" name="TextBox 24"/>
            <p:cNvSpPr txBox="1"/>
            <p:nvPr/>
          </p:nvSpPr>
          <p:spPr>
            <a:xfrm>
              <a:off x="0" y="-38100"/>
              <a:ext cx="1570200" cy="934983"/>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25" name="Group 25"/>
          <p:cNvGrpSpPr/>
          <p:nvPr/>
        </p:nvGrpSpPr>
        <p:grpSpPr>
          <a:xfrm>
            <a:off x="4509597" y="1033493"/>
            <a:ext cx="2512408" cy="2270236"/>
            <a:chOff x="0" y="0"/>
            <a:chExt cx="992556" cy="896883"/>
          </a:xfrm>
        </p:grpSpPr>
        <p:sp>
          <p:nvSpPr>
            <p:cNvPr id="26" name="Freeform 26"/>
            <p:cNvSpPr/>
            <p:nvPr/>
          </p:nvSpPr>
          <p:spPr>
            <a:xfrm>
              <a:off x="0" y="0"/>
              <a:ext cx="992556" cy="896883"/>
            </a:xfrm>
            <a:custGeom>
              <a:avLst/>
              <a:gdLst/>
              <a:ahLst/>
              <a:cxnLst/>
              <a:rect l="l" t="t" r="r" b="b"/>
              <a:pathLst>
                <a:path w="992556" h="896883">
                  <a:moveTo>
                    <a:pt x="104770" y="0"/>
                  </a:moveTo>
                  <a:lnTo>
                    <a:pt x="887786" y="0"/>
                  </a:lnTo>
                  <a:cubicBezTo>
                    <a:pt x="915573" y="0"/>
                    <a:pt x="942221" y="11038"/>
                    <a:pt x="961870" y="30686"/>
                  </a:cubicBezTo>
                  <a:cubicBezTo>
                    <a:pt x="981518" y="50335"/>
                    <a:pt x="992556" y="76983"/>
                    <a:pt x="992556" y="104770"/>
                  </a:cubicBezTo>
                  <a:lnTo>
                    <a:pt x="992556" y="792113"/>
                  </a:lnTo>
                  <a:cubicBezTo>
                    <a:pt x="992556" y="849976"/>
                    <a:pt x="945649" y="896883"/>
                    <a:pt x="887786" y="896883"/>
                  </a:cubicBezTo>
                  <a:lnTo>
                    <a:pt x="104770" y="896883"/>
                  </a:lnTo>
                  <a:cubicBezTo>
                    <a:pt x="46907" y="896883"/>
                    <a:pt x="0" y="849976"/>
                    <a:pt x="0" y="792113"/>
                  </a:cubicBezTo>
                  <a:lnTo>
                    <a:pt x="0" y="104770"/>
                  </a:lnTo>
                  <a:cubicBezTo>
                    <a:pt x="0" y="46907"/>
                    <a:pt x="46907" y="0"/>
                    <a:pt x="104770" y="0"/>
                  </a:cubicBezTo>
                  <a:close/>
                </a:path>
              </a:pathLst>
            </a:custGeom>
            <a:solidFill>
              <a:srgbClr val="DDE5E6"/>
            </a:solidFill>
          </p:spPr>
          <p:txBody>
            <a:bodyPr/>
            <a:lstStyle/>
            <a:p>
              <a:endParaRPr lang="en-US" sz="1200"/>
            </a:p>
          </p:txBody>
        </p:sp>
        <p:sp>
          <p:nvSpPr>
            <p:cNvPr id="27" name="TextBox 27"/>
            <p:cNvSpPr txBox="1"/>
            <p:nvPr/>
          </p:nvSpPr>
          <p:spPr>
            <a:xfrm>
              <a:off x="0" y="-38100"/>
              <a:ext cx="992556" cy="934983"/>
            </a:xfrm>
            <a:prstGeom prst="rect">
              <a:avLst/>
            </a:prstGeom>
          </p:spPr>
          <p:txBody>
            <a:bodyPr lIns="33867" tIns="33867" rIns="33867" bIns="33867" rtlCol="0" anchor="ctr"/>
            <a:lstStyle/>
            <a:p>
              <a:pPr algn="ctr">
                <a:lnSpc>
                  <a:spcPts val="1773"/>
                </a:lnSpc>
                <a:spcBef>
                  <a:spcPct val="0"/>
                </a:spcBef>
              </a:pPr>
              <a:endParaRPr sz="1200"/>
            </a:p>
          </p:txBody>
        </p:sp>
      </p:grpSp>
      <p:sp>
        <p:nvSpPr>
          <p:cNvPr id="28" name="TextBox 28"/>
          <p:cNvSpPr txBox="1"/>
          <p:nvPr/>
        </p:nvSpPr>
        <p:spPr>
          <a:xfrm>
            <a:off x="4790913" y="1258340"/>
            <a:ext cx="1973704" cy="331373"/>
          </a:xfrm>
          <a:prstGeom prst="rect">
            <a:avLst/>
          </a:prstGeom>
        </p:spPr>
        <p:txBody>
          <a:bodyPr lIns="0" tIns="0" rIns="0" bIns="0" rtlCol="0" anchor="t">
            <a:spAutoFit/>
          </a:bodyPr>
          <a:lstStyle/>
          <a:p>
            <a:pPr algn="ctr">
              <a:lnSpc>
                <a:spcPts val="2533"/>
              </a:lnSpc>
              <a:spcBef>
                <a:spcPct val="0"/>
              </a:spcBef>
            </a:pPr>
            <a:r>
              <a:rPr lang="en-US" sz="2533" b="1" spc="-51">
                <a:solidFill>
                  <a:srgbClr val="1B2122"/>
                </a:solidFill>
                <a:latin typeface="Poppins Bold"/>
                <a:ea typeface="Poppins Bold"/>
                <a:cs typeface="Poppins Bold"/>
                <a:sym typeface="Poppins Bold"/>
              </a:rPr>
              <a:t>Vision</a:t>
            </a:r>
          </a:p>
        </p:txBody>
      </p:sp>
      <p:grpSp>
        <p:nvGrpSpPr>
          <p:cNvPr id="29" name="Group 29"/>
          <p:cNvGrpSpPr/>
          <p:nvPr/>
        </p:nvGrpSpPr>
        <p:grpSpPr>
          <a:xfrm>
            <a:off x="7269655" y="1036668"/>
            <a:ext cx="4558973" cy="2270236"/>
            <a:chOff x="0" y="0"/>
            <a:chExt cx="1801076" cy="896883"/>
          </a:xfrm>
        </p:grpSpPr>
        <p:sp>
          <p:nvSpPr>
            <p:cNvPr id="30" name="Freeform 30"/>
            <p:cNvSpPr/>
            <p:nvPr/>
          </p:nvSpPr>
          <p:spPr>
            <a:xfrm>
              <a:off x="0" y="0"/>
              <a:ext cx="1801076" cy="896883"/>
            </a:xfrm>
            <a:custGeom>
              <a:avLst/>
              <a:gdLst/>
              <a:ahLst/>
              <a:cxnLst/>
              <a:rect l="l" t="t" r="r" b="b"/>
              <a:pathLst>
                <a:path w="1801076" h="896883">
                  <a:moveTo>
                    <a:pt x="57738" y="0"/>
                  </a:moveTo>
                  <a:lnTo>
                    <a:pt x="1743338" y="0"/>
                  </a:lnTo>
                  <a:cubicBezTo>
                    <a:pt x="1775226" y="0"/>
                    <a:pt x="1801076" y="25850"/>
                    <a:pt x="1801076" y="57738"/>
                  </a:cubicBezTo>
                  <a:lnTo>
                    <a:pt x="1801076" y="839145"/>
                  </a:lnTo>
                  <a:cubicBezTo>
                    <a:pt x="1801076" y="854459"/>
                    <a:pt x="1794993" y="869144"/>
                    <a:pt x="1784165" y="879972"/>
                  </a:cubicBezTo>
                  <a:cubicBezTo>
                    <a:pt x="1773337" y="890800"/>
                    <a:pt x="1758651" y="896883"/>
                    <a:pt x="1743338" y="896883"/>
                  </a:cubicBezTo>
                  <a:lnTo>
                    <a:pt x="57738" y="896883"/>
                  </a:lnTo>
                  <a:cubicBezTo>
                    <a:pt x="25850" y="896883"/>
                    <a:pt x="0" y="871033"/>
                    <a:pt x="0" y="839145"/>
                  </a:cubicBezTo>
                  <a:lnTo>
                    <a:pt x="0" y="57738"/>
                  </a:lnTo>
                  <a:cubicBezTo>
                    <a:pt x="0" y="25850"/>
                    <a:pt x="25850" y="0"/>
                    <a:pt x="57738" y="0"/>
                  </a:cubicBezTo>
                  <a:close/>
                </a:path>
              </a:pathLst>
            </a:custGeom>
            <a:solidFill>
              <a:srgbClr val="DDE5E6"/>
            </a:solidFill>
          </p:spPr>
          <p:txBody>
            <a:bodyPr/>
            <a:lstStyle/>
            <a:p>
              <a:endParaRPr lang="en-US" sz="1200"/>
            </a:p>
          </p:txBody>
        </p:sp>
        <p:sp>
          <p:nvSpPr>
            <p:cNvPr id="31" name="TextBox 31"/>
            <p:cNvSpPr txBox="1"/>
            <p:nvPr/>
          </p:nvSpPr>
          <p:spPr>
            <a:xfrm>
              <a:off x="0" y="-38100"/>
              <a:ext cx="1801076" cy="934983"/>
            </a:xfrm>
            <a:prstGeom prst="rect">
              <a:avLst/>
            </a:prstGeom>
          </p:spPr>
          <p:txBody>
            <a:bodyPr lIns="33867" tIns="33867" rIns="33867" bIns="33867" rtlCol="0" anchor="ctr"/>
            <a:lstStyle/>
            <a:p>
              <a:pPr algn="ctr">
                <a:lnSpc>
                  <a:spcPts val="1773"/>
                </a:lnSpc>
                <a:spcBef>
                  <a:spcPct val="0"/>
                </a:spcBef>
              </a:pPr>
              <a:endParaRPr sz="1200"/>
            </a:p>
          </p:txBody>
        </p:sp>
      </p:grpSp>
      <p:sp>
        <p:nvSpPr>
          <p:cNvPr id="32" name="TextBox 32"/>
          <p:cNvSpPr txBox="1"/>
          <p:nvPr/>
        </p:nvSpPr>
        <p:spPr>
          <a:xfrm>
            <a:off x="8706833" y="1258340"/>
            <a:ext cx="1746792" cy="331373"/>
          </a:xfrm>
          <a:prstGeom prst="rect">
            <a:avLst/>
          </a:prstGeom>
        </p:spPr>
        <p:txBody>
          <a:bodyPr lIns="0" tIns="0" rIns="0" bIns="0" rtlCol="0" anchor="t">
            <a:spAutoFit/>
          </a:bodyPr>
          <a:lstStyle/>
          <a:p>
            <a:pPr algn="ctr">
              <a:lnSpc>
                <a:spcPts val="2533"/>
              </a:lnSpc>
              <a:spcBef>
                <a:spcPct val="0"/>
              </a:spcBef>
            </a:pPr>
            <a:r>
              <a:rPr lang="en-US" sz="2533" b="1" spc="-51">
                <a:solidFill>
                  <a:srgbClr val="1B2122"/>
                </a:solidFill>
                <a:latin typeface="Poppins Bold"/>
                <a:ea typeface="Poppins Bold"/>
                <a:cs typeface="Poppins Bold"/>
                <a:sym typeface="Poppins Bold"/>
              </a:rPr>
              <a:t>Mission</a:t>
            </a:r>
          </a:p>
        </p:txBody>
      </p:sp>
      <p:grpSp>
        <p:nvGrpSpPr>
          <p:cNvPr id="33" name="Group 33"/>
          <p:cNvGrpSpPr/>
          <p:nvPr/>
        </p:nvGrpSpPr>
        <p:grpSpPr>
          <a:xfrm>
            <a:off x="289569" y="3343492"/>
            <a:ext cx="11575959" cy="1289506"/>
            <a:chOff x="-14579" y="-82017"/>
            <a:chExt cx="4573218" cy="509435"/>
          </a:xfrm>
        </p:grpSpPr>
        <p:sp>
          <p:nvSpPr>
            <p:cNvPr id="34" name="Freeform 34"/>
            <p:cNvSpPr/>
            <p:nvPr/>
          </p:nvSpPr>
          <p:spPr>
            <a:xfrm>
              <a:off x="-14579" y="-82017"/>
              <a:ext cx="4558640" cy="427418"/>
            </a:xfrm>
            <a:custGeom>
              <a:avLst/>
              <a:gdLst/>
              <a:ahLst/>
              <a:cxnLst/>
              <a:rect l="l" t="t" r="r" b="b"/>
              <a:pathLst>
                <a:path w="4558640" h="427418">
                  <a:moveTo>
                    <a:pt x="13419" y="0"/>
                  </a:moveTo>
                  <a:lnTo>
                    <a:pt x="4545221" y="0"/>
                  </a:lnTo>
                  <a:cubicBezTo>
                    <a:pt x="4548780" y="0"/>
                    <a:pt x="4552193" y="1414"/>
                    <a:pt x="4554709" y="3930"/>
                  </a:cubicBezTo>
                  <a:cubicBezTo>
                    <a:pt x="4557226" y="6447"/>
                    <a:pt x="4558640" y="9860"/>
                    <a:pt x="4558640" y="13419"/>
                  </a:cubicBezTo>
                  <a:lnTo>
                    <a:pt x="4558640" y="413999"/>
                  </a:lnTo>
                  <a:cubicBezTo>
                    <a:pt x="4558640" y="421410"/>
                    <a:pt x="4552632" y="427418"/>
                    <a:pt x="4545221" y="427418"/>
                  </a:cubicBezTo>
                  <a:lnTo>
                    <a:pt x="13419" y="427418"/>
                  </a:lnTo>
                  <a:cubicBezTo>
                    <a:pt x="6008" y="427418"/>
                    <a:pt x="0" y="421410"/>
                    <a:pt x="0" y="413999"/>
                  </a:cubicBezTo>
                  <a:lnTo>
                    <a:pt x="0" y="13419"/>
                  </a:lnTo>
                  <a:cubicBezTo>
                    <a:pt x="0" y="6008"/>
                    <a:pt x="6008" y="0"/>
                    <a:pt x="13419" y="0"/>
                  </a:cubicBezTo>
                  <a:close/>
                </a:path>
              </a:pathLst>
            </a:custGeom>
            <a:solidFill>
              <a:srgbClr val="DDE5E6"/>
            </a:solidFill>
          </p:spPr>
          <p:txBody>
            <a:bodyPr/>
            <a:lstStyle/>
            <a:p>
              <a:endParaRPr lang="en-US" sz="1200"/>
            </a:p>
          </p:txBody>
        </p:sp>
        <p:sp>
          <p:nvSpPr>
            <p:cNvPr id="35" name="TextBox 35"/>
            <p:cNvSpPr txBox="1"/>
            <p:nvPr/>
          </p:nvSpPr>
          <p:spPr>
            <a:xfrm>
              <a:off x="0" y="-38100"/>
              <a:ext cx="4558639" cy="465518"/>
            </a:xfrm>
            <a:prstGeom prst="rect">
              <a:avLst/>
            </a:prstGeom>
          </p:spPr>
          <p:txBody>
            <a:bodyPr lIns="33867" tIns="33867" rIns="33867" bIns="33867" rtlCol="0" anchor="ctr"/>
            <a:lstStyle/>
            <a:p>
              <a:pPr algn="ctr">
                <a:lnSpc>
                  <a:spcPts val="1773"/>
                </a:lnSpc>
                <a:spcBef>
                  <a:spcPct val="0"/>
                </a:spcBef>
              </a:pPr>
              <a:endParaRPr sz="1200"/>
            </a:p>
          </p:txBody>
        </p:sp>
      </p:grpSp>
      <p:sp>
        <p:nvSpPr>
          <p:cNvPr id="36" name="TextBox 36"/>
          <p:cNvSpPr txBox="1"/>
          <p:nvPr/>
        </p:nvSpPr>
        <p:spPr>
          <a:xfrm>
            <a:off x="4108511" y="3447525"/>
            <a:ext cx="3901173" cy="331373"/>
          </a:xfrm>
          <a:prstGeom prst="rect">
            <a:avLst/>
          </a:prstGeom>
        </p:spPr>
        <p:txBody>
          <a:bodyPr lIns="0" tIns="0" rIns="0" bIns="0" rtlCol="0" anchor="t">
            <a:spAutoFit/>
          </a:bodyPr>
          <a:lstStyle/>
          <a:p>
            <a:pPr algn="ctr">
              <a:lnSpc>
                <a:spcPts val="2533"/>
              </a:lnSpc>
              <a:spcBef>
                <a:spcPct val="0"/>
              </a:spcBef>
            </a:pPr>
            <a:r>
              <a:rPr lang="en-US" sz="2533" b="1" spc="-51" dirty="0">
                <a:solidFill>
                  <a:srgbClr val="1B2122"/>
                </a:solidFill>
                <a:latin typeface="Poppins Bold"/>
                <a:ea typeface="Poppins Bold"/>
                <a:cs typeface="Poppins Bold"/>
                <a:sym typeface="Poppins Bold"/>
              </a:rPr>
              <a:t>Our Values</a:t>
            </a:r>
          </a:p>
        </p:txBody>
      </p:sp>
      <p:sp>
        <p:nvSpPr>
          <p:cNvPr id="37" name="TextBox 37"/>
          <p:cNvSpPr txBox="1"/>
          <p:nvPr/>
        </p:nvSpPr>
        <p:spPr>
          <a:xfrm>
            <a:off x="4623037" y="1602086"/>
            <a:ext cx="2309456" cy="1347164"/>
          </a:xfrm>
          <a:prstGeom prst="rect">
            <a:avLst/>
          </a:prstGeom>
        </p:spPr>
        <p:txBody>
          <a:bodyPr lIns="0" tIns="0" rIns="0" bIns="0" rtlCol="0" anchor="t">
            <a:spAutoFit/>
          </a:bodyPr>
          <a:lstStyle/>
          <a:p>
            <a:pPr algn="ctr">
              <a:lnSpc>
                <a:spcPts val="2667"/>
              </a:lnSpc>
              <a:spcBef>
                <a:spcPct val="0"/>
              </a:spcBef>
            </a:pPr>
            <a:r>
              <a:rPr lang="en-US" sz="1667" spc="-8">
                <a:solidFill>
                  <a:srgbClr val="1B2122"/>
                </a:solidFill>
                <a:latin typeface="Poppins Thin Bold"/>
                <a:ea typeface="Poppins Thin Bold"/>
                <a:cs typeface="Poppins Thin Bold"/>
                <a:sym typeface="Poppins Thin Bold"/>
              </a:rPr>
              <a:t>To uplift one community at a time through innovative digital solutions.</a:t>
            </a:r>
          </a:p>
        </p:txBody>
      </p:sp>
      <p:sp>
        <p:nvSpPr>
          <p:cNvPr id="38" name="TextBox 38"/>
          <p:cNvSpPr txBox="1"/>
          <p:nvPr/>
        </p:nvSpPr>
        <p:spPr>
          <a:xfrm>
            <a:off x="7428405" y="1602086"/>
            <a:ext cx="4303649" cy="1347164"/>
          </a:xfrm>
          <a:prstGeom prst="rect">
            <a:avLst/>
          </a:prstGeom>
        </p:spPr>
        <p:txBody>
          <a:bodyPr lIns="0" tIns="0" rIns="0" bIns="0" rtlCol="0" anchor="t">
            <a:spAutoFit/>
          </a:bodyPr>
          <a:lstStyle/>
          <a:p>
            <a:pPr algn="ctr">
              <a:lnSpc>
                <a:spcPts val="2667"/>
              </a:lnSpc>
              <a:spcBef>
                <a:spcPct val="0"/>
              </a:spcBef>
            </a:pPr>
            <a:r>
              <a:rPr lang="en-US" sz="1667" spc="-8">
                <a:solidFill>
                  <a:srgbClr val="1B2122"/>
                </a:solidFill>
                <a:latin typeface="Poppins Thin Bold"/>
                <a:ea typeface="Poppins Thin Bold"/>
                <a:cs typeface="Poppins Thin Bold"/>
                <a:sym typeface="Poppins Thin Bold"/>
              </a:rPr>
              <a:t>Our team of experts empowers you to transform your government with innovative digital solutions so that you can enrich the lives of your constituents.</a:t>
            </a:r>
          </a:p>
        </p:txBody>
      </p:sp>
      <p:sp>
        <p:nvSpPr>
          <p:cNvPr id="39" name="TextBox 39"/>
          <p:cNvSpPr txBox="1"/>
          <p:nvPr/>
        </p:nvSpPr>
        <p:spPr>
          <a:xfrm>
            <a:off x="564502" y="3819240"/>
            <a:ext cx="10575242" cy="331501"/>
          </a:xfrm>
          <a:prstGeom prst="rect">
            <a:avLst/>
          </a:prstGeom>
        </p:spPr>
        <p:txBody>
          <a:bodyPr lIns="0" tIns="0" rIns="0" bIns="0" rtlCol="0" anchor="t">
            <a:spAutoFit/>
          </a:bodyPr>
          <a:lstStyle/>
          <a:p>
            <a:pPr algn="ctr">
              <a:lnSpc>
                <a:spcPts val="2880"/>
              </a:lnSpc>
              <a:spcBef>
                <a:spcPct val="0"/>
              </a:spcBef>
            </a:pPr>
            <a:r>
              <a:rPr lang="en-US" spc="90" dirty="0">
                <a:solidFill>
                  <a:srgbClr val="1B2122"/>
                </a:solidFill>
                <a:latin typeface="Poppins Thin Bold"/>
                <a:ea typeface="Poppins Thin Bold"/>
                <a:cs typeface="Poppins Thin Bold"/>
                <a:sym typeface="Poppins Thin Bold"/>
              </a:rPr>
              <a:t>Inclusivity – Quality – Integrity – Leadership – Passion – Responsibility.</a:t>
            </a:r>
          </a:p>
        </p:txBody>
      </p:sp>
      <p:sp>
        <p:nvSpPr>
          <p:cNvPr id="40" name="TextBox 40"/>
          <p:cNvSpPr txBox="1"/>
          <p:nvPr/>
        </p:nvSpPr>
        <p:spPr>
          <a:xfrm>
            <a:off x="1025852" y="1258340"/>
            <a:ext cx="2502009" cy="331373"/>
          </a:xfrm>
          <a:prstGeom prst="rect">
            <a:avLst/>
          </a:prstGeom>
        </p:spPr>
        <p:txBody>
          <a:bodyPr lIns="0" tIns="0" rIns="0" bIns="0" rtlCol="0" anchor="t">
            <a:spAutoFit/>
          </a:bodyPr>
          <a:lstStyle/>
          <a:p>
            <a:pPr algn="ctr">
              <a:lnSpc>
                <a:spcPts val="2533"/>
              </a:lnSpc>
            </a:pPr>
            <a:r>
              <a:rPr lang="en-US" sz="2533" b="1" spc="-51">
                <a:solidFill>
                  <a:srgbClr val="1B2122"/>
                </a:solidFill>
                <a:latin typeface="Poppins Bold"/>
                <a:ea typeface="Poppins Bold"/>
                <a:cs typeface="Poppins Bold"/>
                <a:sym typeface="Poppins Bold"/>
              </a:rPr>
              <a:t>Our Goal</a:t>
            </a:r>
          </a:p>
        </p:txBody>
      </p:sp>
      <p:sp>
        <p:nvSpPr>
          <p:cNvPr id="41" name="TextBox 41"/>
          <p:cNvSpPr txBox="1"/>
          <p:nvPr/>
        </p:nvSpPr>
        <p:spPr>
          <a:xfrm>
            <a:off x="426588" y="1602086"/>
            <a:ext cx="3700538" cy="1347164"/>
          </a:xfrm>
          <a:prstGeom prst="rect">
            <a:avLst/>
          </a:prstGeom>
        </p:spPr>
        <p:txBody>
          <a:bodyPr lIns="0" tIns="0" rIns="0" bIns="0" rtlCol="0" anchor="t">
            <a:spAutoFit/>
          </a:bodyPr>
          <a:lstStyle/>
          <a:p>
            <a:pPr algn="ctr">
              <a:lnSpc>
                <a:spcPts val="2667"/>
              </a:lnSpc>
              <a:spcBef>
                <a:spcPct val="0"/>
              </a:spcBef>
            </a:pPr>
            <a:r>
              <a:rPr lang="en-US" sz="1667" spc="-8">
                <a:solidFill>
                  <a:srgbClr val="1B2122"/>
                </a:solidFill>
                <a:latin typeface="Poppins Thin Bold"/>
                <a:ea typeface="Poppins Thin Bold"/>
                <a:cs typeface="Poppins Thin Bold"/>
                <a:sym typeface="Poppins Thin Bold"/>
              </a:rPr>
              <a:t>We are on a mission to digitally transform every small to mid-sized local government in the USA with our innovative digital solutions.</a:t>
            </a:r>
          </a:p>
        </p:txBody>
      </p:sp>
      <p:sp>
        <p:nvSpPr>
          <p:cNvPr id="42" name="Freeform 4">
            <a:extLst>
              <a:ext uri="{FF2B5EF4-FFF2-40B4-BE49-F238E27FC236}">
                <a16:creationId xmlns:a16="http://schemas.microsoft.com/office/drawing/2014/main" id="{D87B8469-1A0F-0069-1C04-A12294432944}"/>
              </a:ext>
            </a:extLst>
          </p:cNvPr>
          <p:cNvSpPr/>
          <p:nvPr/>
        </p:nvSpPr>
        <p:spPr>
          <a:xfrm>
            <a:off x="4349786" y="185314"/>
            <a:ext cx="3004673" cy="551891"/>
          </a:xfrm>
          <a:custGeom>
            <a:avLst/>
            <a:gdLst/>
            <a:ahLst/>
            <a:cxnLst/>
            <a:rect l="l" t="t" r="r" b="b"/>
            <a:pathLst>
              <a:path w="3782262" h="763314">
                <a:moveTo>
                  <a:pt x="0" y="0"/>
                </a:moveTo>
                <a:lnTo>
                  <a:pt x="3782262" y="0"/>
                </a:lnTo>
                <a:lnTo>
                  <a:pt x="3782262" y="763313"/>
                </a:lnTo>
                <a:lnTo>
                  <a:pt x="0" y="763313"/>
                </a:lnTo>
                <a:lnTo>
                  <a:pt x="0" y="0"/>
                </a:lnTo>
                <a:close/>
              </a:path>
            </a:pathLst>
          </a:custGeom>
          <a:blipFill>
            <a:blip r:embed="rId2"/>
            <a:stretch>
              <a:fillRect/>
            </a:stretch>
          </a:blipFill>
        </p:spPr>
        <p:txBody>
          <a:bodyPr/>
          <a:lstStyle/>
          <a:p>
            <a:endParaRPr lang="en-US"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9921" y="164893"/>
            <a:ext cx="11902190" cy="65057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193014" y="838209"/>
            <a:ext cx="1805971" cy="7421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t>MISSON</a:t>
            </a:r>
          </a:p>
        </p:txBody>
      </p:sp>
      <p:sp>
        <p:nvSpPr>
          <p:cNvPr id="2" name="Rectangle 1">
            <a:extLst>
              <a:ext uri="{FF2B5EF4-FFF2-40B4-BE49-F238E27FC236}">
                <a16:creationId xmlns:a16="http://schemas.microsoft.com/office/drawing/2014/main" id="{CDCD62FE-983C-444F-BD36-9BB62CCD7826}"/>
              </a:ext>
            </a:extLst>
          </p:cNvPr>
          <p:cNvSpPr/>
          <p:nvPr/>
        </p:nvSpPr>
        <p:spPr>
          <a:xfrm>
            <a:off x="169889" y="3060506"/>
            <a:ext cx="11540359" cy="1839991"/>
          </a:xfrm>
          <a:prstGeom prst="rect">
            <a:avLst/>
          </a:prstGeom>
        </p:spPr>
        <p:txBody>
          <a:bodyPr wrap="square">
            <a:spAutoFit/>
          </a:bodyPr>
          <a:lstStyle/>
          <a:p>
            <a:pPr marL="1085850" lvl="3" algn="ctr">
              <a:lnSpc>
                <a:spcPct val="200000"/>
              </a:lnSpc>
            </a:pPr>
            <a:r>
              <a:rPr lang="en-US" sz="2000" dirty="0">
                <a:latin typeface="Agency FB" panose="020B0503020202020204" pitchFamily="34" charset="0"/>
                <a:ea typeface="Tahoma" panose="020B0604030504040204" pitchFamily="34" charset="0"/>
                <a:cs typeface="Tahoma" panose="020B0604030504040204" pitchFamily="34" charset="0"/>
              </a:rPr>
              <a:t>Digitally transforming small to midsized local governments in the USA by providing </a:t>
            </a:r>
            <a:r>
              <a:rPr lang="en-US" sz="2000" dirty="0">
                <a:solidFill>
                  <a:srgbClr val="0070C0"/>
                </a:solidFill>
                <a:latin typeface="Agency FB" panose="020B0503020202020204" pitchFamily="34" charset="0"/>
                <a:ea typeface="Tahoma" panose="020B0604030504040204" pitchFamily="34" charset="0"/>
                <a:cs typeface="Tahoma" panose="020B0604030504040204" pitchFamily="34" charset="0"/>
              </a:rPr>
              <a:t>intuitive, innovative, customizable and secure </a:t>
            </a:r>
            <a:r>
              <a:rPr lang="en-US" sz="2000" dirty="0">
                <a:latin typeface="Agency FB" panose="020B0503020202020204" pitchFamily="34" charset="0"/>
                <a:ea typeface="Tahoma" panose="020B0604030504040204" pitchFamily="34" charset="0"/>
                <a:cs typeface="Tahoma" panose="020B0604030504040204" pitchFamily="34" charset="0"/>
              </a:rPr>
              <a:t>products and associated  services combined with best-in-class clients’ experience for creating </a:t>
            </a:r>
            <a:r>
              <a:rPr lang="en-US" sz="2000" u="sng" dirty="0">
                <a:solidFill>
                  <a:srgbClr val="0070C0"/>
                </a:solidFill>
                <a:latin typeface="Agency FB" panose="020B0503020202020204" pitchFamily="34" charset="0"/>
                <a:ea typeface="Tahoma" panose="020B0604030504040204" pitchFamily="34" charset="0"/>
                <a:cs typeface="Tahoma" panose="020B0604030504040204" pitchFamily="34" charset="0"/>
              </a:rPr>
              <a:t>value</a:t>
            </a:r>
            <a:r>
              <a:rPr lang="en-US" sz="2000" dirty="0">
                <a:solidFill>
                  <a:srgbClr val="0070C0"/>
                </a:solidFill>
                <a:latin typeface="Agency FB" panose="020B0503020202020204" pitchFamily="34" charset="0"/>
                <a:ea typeface="Tahoma" panose="020B0604030504040204" pitchFamily="34" charset="0"/>
                <a:cs typeface="Tahoma" panose="020B0604030504040204" pitchFamily="34" charset="0"/>
              </a:rPr>
              <a:t> </a:t>
            </a:r>
            <a:r>
              <a:rPr lang="en-US" sz="2000" dirty="0">
                <a:latin typeface="Agency FB" panose="020B0503020202020204" pitchFamily="34" charset="0"/>
                <a:ea typeface="Tahoma" panose="020B0604030504040204" pitchFamily="34" charset="0"/>
                <a:cs typeface="Tahoma" panose="020B0604030504040204" pitchFamily="34" charset="0"/>
              </a:rPr>
              <a:t>to all stakeholders through  </a:t>
            </a:r>
            <a:r>
              <a:rPr lang="en-US" sz="2000" dirty="0">
                <a:solidFill>
                  <a:srgbClr val="0070C0"/>
                </a:solidFill>
                <a:latin typeface="Agency FB" panose="020B0503020202020204" pitchFamily="34" charset="0"/>
                <a:ea typeface="Tahoma" panose="020B0604030504040204" pitchFamily="34" charset="0"/>
                <a:cs typeface="Tahoma" panose="020B0604030504040204" pitchFamily="34" charset="0"/>
              </a:rPr>
              <a:t>Operational efficiency, Service excellence </a:t>
            </a:r>
            <a:r>
              <a:rPr lang="en-US" sz="2000" dirty="0">
                <a:latin typeface="Agency FB" panose="020B0503020202020204" pitchFamily="34" charset="0"/>
                <a:ea typeface="Tahoma" panose="020B0604030504040204" pitchFamily="34" charset="0"/>
                <a:cs typeface="Tahoma" panose="020B0604030504040204" pitchFamily="34" charset="0"/>
              </a:rPr>
              <a:t>and </a:t>
            </a:r>
            <a:r>
              <a:rPr lang="en-US" sz="2000" dirty="0">
                <a:solidFill>
                  <a:srgbClr val="0070C0"/>
                </a:solidFill>
                <a:latin typeface="Agency FB" panose="020B0503020202020204" pitchFamily="34" charset="0"/>
                <a:ea typeface="Tahoma" panose="020B0604030504040204" pitchFamily="34" charset="0"/>
                <a:cs typeface="Tahoma" panose="020B0604030504040204" pitchFamily="34" charset="0"/>
              </a:rPr>
              <a:t>Enriching citizens and staff experience</a:t>
            </a:r>
            <a:r>
              <a:rPr lang="en-US" sz="2000" i="1" dirty="0">
                <a:latin typeface="Agency FB" panose="020B0503020202020204" pitchFamily="34" charset="0"/>
                <a:ea typeface="Tahoma" panose="020B0604030504040204" pitchFamily="34" charset="0"/>
                <a:cs typeface="Tahoma" panose="020B0604030504040204" pitchFamily="34" charset="0"/>
              </a:rPr>
              <a:t>.</a:t>
            </a:r>
          </a:p>
        </p:txBody>
      </p:sp>
      <p:sp>
        <p:nvSpPr>
          <p:cNvPr id="3" name="TextBox 2">
            <a:extLst>
              <a:ext uri="{FF2B5EF4-FFF2-40B4-BE49-F238E27FC236}">
                <a16:creationId xmlns:a16="http://schemas.microsoft.com/office/drawing/2014/main" id="{A6AC022E-92C7-6F45-74F0-612830204468}"/>
              </a:ext>
            </a:extLst>
          </p:cNvPr>
          <p:cNvSpPr txBox="1"/>
          <p:nvPr/>
        </p:nvSpPr>
        <p:spPr>
          <a:xfrm>
            <a:off x="327544" y="2138246"/>
            <a:ext cx="11792607" cy="461665"/>
          </a:xfrm>
          <a:prstGeom prst="rect">
            <a:avLst/>
          </a:prstGeom>
          <a:noFill/>
        </p:spPr>
        <p:txBody>
          <a:bodyPr wrap="square" rtlCol="0">
            <a:spAutoFit/>
          </a:bodyPr>
          <a:lstStyle/>
          <a:p>
            <a:pPr algn="ctr"/>
            <a:r>
              <a:rPr lang="en-US" sz="2400" dirty="0">
                <a:solidFill>
                  <a:srgbClr val="0070C0"/>
                </a:solidFill>
                <a:latin typeface="Arial Narrow" panose="020B0606020202030204" pitchFamily="34" charset="0"/>
              </a:rPr>
              <a:t>Digitally Transforming small to midsized local governments in the USA one local government at a time.</a:t>
            </a:r>
            <a:endParaRPr lang="en-CA" sz="2400" dirty="0">
              <a:solidFill>
                <a:srgbClr val="0070C0"/>
              </a:solidFill>
              <a:latin typeface="Arial Narrow" panose="020B0606020202030204" pitchFamily="34" charset="0"/>
            </a:endParaRPr>
          </a:p>
        </p:txBody>
      </p:sp>
      <p:sp>
        <p:nvSpPr>
          <p:cNvPr id="10" name="Freeform 2">
            <a:extLst>
              <a:ext uri="{FF2B5EF4-FFF2-40B4-BE49-F238E27FC236}">
                <a16:creationId xmlns:a16="http://schemas.microsoft.com/office/drawing/2014/main" id="{AF8E9FE3-484A-501A-B55E-16838077481A}"/>
              </a:ext>
            </a:extLst>
          </p:cNvPr>
          <p:cNvSpPr/>
          <p:nvPr/>
        </p:nvSpPr>
        <p:spPr>
          <a:xfrm>
            <a:off x="9916625" y="6164208"/>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2"/>
            <a:stretch>
              <a:fillRect/>
            </a:stretch>
          </a:blipFill>
        </p:spPr>
        <p:txBody>
          <a:bodyPr/>
          <a:lstStyle/>
          <a:p>
            <a:endParaRPr lang="en-US" sz="1200"/>
          </a:p>
        </p:txBody>
      </p:sp>
    </p:spTree>
    <p:extLst>
      <p:ext uri="{BB962C8B-B14F-4D97-AF65-F5344CB8AC3E}">
        <p14:creationId xmlns:p14="http://schemas.microsoft.com/office/powerpoint/2010/main" val="2948949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BD73CB-F796-41D9-83FD-AF6453394CE5}"/>
              </a:ext>
            </a:extLst>
          </p:cNvPr>
          <p:cNvSpPr/>
          <p:nvPr/>
        </p:nvSpPr>
        <p:spPr>
          <a:xfrm>
            <a:off x="4154910" y="844844"/>
            <a:ext cx="3234519" cy="5459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mj-lt"/>
              </a:rPr>
              <a:t>Objectives</a:t>
            </a:r>
            <a:endParaRPr lang="en-CA" sz="3600" dirty="0">
              <a:latin typeface="+mj-lt"/>
            </a:endParaRPr>
          </a:p>
        </p:txBody>
      </p:sp>
      <p:sp>
        <p:nvSpPr>
          <p:cNvPr id="5" name="TextBox 4">
            <a:extLst>
              <a:ext uri="{FF2B5EF4-FFF2-40B4-BE49-F238E27FC236}">
                <a16:creationId xmlns:a16="http://schemas.microsoft.com/office/drawing/2014/main" id="{BE640E8F-702F-4089-9B41-D4DA7CCF4F9F}"/>
              </a:ext>
            </a:extLst>
          </p:cNvPr>
          <p:cNvSpPr txBox="1"/>
          <p:nvPr/>
        </p:nvSpPr>
        <p:spPr>
          <a:xfrm>
            <a:off x="334336" y="1799493"/>
            <a:ext cx="11750722" cy="3477875"/>
          </a:xfrm>
          <a:prstGeom prst="rect">
            <a:avLst/>
          </a:prstGeom>
          <a:noFill/>
        </p:spPr>
        <p:txBody>
          <a:bodyPr wrap="square" rtlCol="0">
            <a:spAutoFit/>
          </a:bodyPr>
          <a:lstStyle/>
          <a:p>
            <a:pPr marL="342900" indent="-342900">
              <a:buFont typeface="Wingdings" panose="05000000000000000000" pitchFamily="2" charset="2"/>
              <a:buChar char="§"/>
            </a:pPr>
            <a:r>
              <a:rPr lang="en-US" sz="2000" dirty="0">
                <a:latin typeface="+mj-lt"/>
              </a:rPr>
              <a:t>Understanding Digital Transformation</a:t>
            </a:r>
          </a:p>
          <a:p>
            <a:pPr marL="342900" indent="-342900">
              <a:buFont typeface="Wingdings" panose="05000000000000000000" pitchFamily="2" charset="2"/>
              <a:buChar char="§"/>
            </a:pPr>
            <a:endParaRPr lang="en-US" sz="2000" dirty="0">
              <a:latin typeface="+mj-lt"/>
            </a:endParaRPr>
          </a:p>
          <a:p>
            <a:pPr marL="342900" indent="-342900">
              <a:buFont typeface="Wingdings" panose="05000000000000000000" pitchFamily="2" charset="2"/>
              <a:buChar char="§"/>
            </a:pPr>
            <a:r>
              <a:rPr lang="en-US" sz="2000" dirty="0">
                <a:latin typeface="+mj-lt"/>
              </a:rPr>
              <a:t>Challenges facing small to midsized local governments</a:t>
            </a:r>
          </a:p>
          <a:p>
            <a:pPr marL="342900" indent="-342900">
              <a:buFont typeface="Wingdings" panose="05000000000000000000" pitchFamily="2" charset="2"/>
              <a:buChar char="§"/>
            </a:pPr>
            <a:endParaRPr lang="en-US" sz="2000" dirty="0">
              <a:latin typeface="+mj-lt"/>
            </a:endParaRPr>
          </a:p>
          <a:p>
            <a:pPr marL="342900" indent="-342900">
              <a:buFont typeface="Wingdings" panose="05000000000000000000" pitchFamily="2" charset="2"/>
              <a:buChar char="§"/>
            </a:pPr>
            <a:r>
              <a:rPr lang="en-US" sz="2000" dirty="0">
                <a:latin typeface="+mj-lt"/>
              </a:rPr>
              <a:t>Challenges facing small to midsized local governments in embarking on digital transformation journey</a:t>
            </a:r>
          </a:p>
          <a:p>
            <a:pPr marL="342900" indent="-342900">
              <a:buFont typeface="Wingdings" panose="05000000000000000000" pitchFamily="2" charset="2"/>
              <a:buChar char="§"/>
            </a:pPr>
            <a:endParaRPr lang="en-US" sz="2000" dirty="0">
              <a:latin typeface="+mj-lt"/>
            </a:endParaRPr>
          </a:p>
          <a:p>
            <a:pPr marL="342900" indent="-342900">
              <a:buFont typeface="Wingdings" panose="05000000000000000000" pitchFamily="2" charset="2"/>
              <a:buChar char="§"/>
            </a:pPr>
            <a:r>
              <a:rPr lang="en-US" sz="2000" dirty="0">
                <a:latin typeface="+mj-lt"/>
              </a:rPr>
              <a:t>Digital transformation in local governments</a:t>
            </a:r>
          </a:p>
          <a:p>
            <a:pPr marL="342900" indent="-342900">
              <a:buFont typeface="Wingdings" panose="05000000000000000000" pitchFamily="2" charset="2"/>
              <a:buChar char="§"/>
            </a:pPr>
            <a:endParaRPr lang="en-US" sz="2000" dirty="0">
              <a:latin typeface="+mj-lt"/>
            </a:endParaRPr>
          </a:p>
          <a:p>
            <a:pPr marL="342900" indent="-342900">
              <a:buFont typeface="Wingdings" panose="05000000000000000000" pitchFamily="2" charset="2"/>
              <a:buChar char="§"/>
            </a:pPr>
            <a:r>
              <a:rPr lang="en-US" sz="2000" b="1" dirty="0">
                <a:solidFill>
                  <a:srgbClr val="0070C0"/>
                </a:solidFill>
                <a:latin typeface="+mj-lt"/>
              </a:rPr>
              <a:t>6 ways  </a:t>
            </a:r>
            <a:r>
              <a:rPr lang="en-US" sz="2000" dirty="0">
                <a:latin typeface="+mj-lt"/>
              </a:rPr>
              <a:t>small to midsized local governments  can utilize digital solutions</a:t>
            </a:r>
          </a:p>
          <a:p>
            <a:pPr marL="342900" indent="-342900">
              <a:buFont typeface="Wingdings" panose="05000000000000000000" pitchFamily="2" charset="2"/>
              <a:buChar char="§"/>
            </a:pPr>
            <a:endParaRPr lang="en-US" sz="2000" dirty="0">
              <a:latin typeface="+mj-lt"/>
            </a:endParaRPr>
          </a:p>
          <a:p>
            <a:pPr marL="342900" indent="-342900">
              <a:buFont typeface="Wingdings" panose="05000000000000000000" pitchFamily="2" charset="2"/>
              <a:buChar char="§"/>
            </a:pPr>
            <a:r>
              <a:rPr lang="en-US" sz="2000" b="1" dirty="0">
                <a:solidFill>
                  <a:srgbClr val="0070C0"/>
                </a:solidFill>
                <a:latin typeface="+mj-lt"/>
              </a:rPr>
              <a:t>6 why’s </a:t>
            </a:r>
            <a:r>
              <a:rPr lang="en-US" sz="2000" dirty="0">
                <a:latin typeface="+mj-lt"/>
              </a:rPr>
              <a:t>for small to midsized local governments to utilize digital solutions</a:t>
            </a:r>
            <a:endParaRPr lang="en-CA" sz="2000" dirty="0">
              <a:latin typeface="+mj-lt"/>
            </a:endParaRPr>
          </a:p>
        </p:txBody>
      </p:sp>
      <p:pic>
        <p:nvPicPr>
          <p:cNvPr id="7" name="Picture 6" descr="A picture containing clock, drawing&#10;&#10;Description automatically generated">
            <a:extLst>
              <a:ext uri="{FF2B5EF4-FFF2-40B4-BE49-F238E27FC236}">
                <a16:creationId xmlns:a16="http://schemas.microsoft.com/office/drawing/2014/main" id="{1C7D3BA3-3C34-4F39-C6A3-5D777B4A4B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Tree>
    <p:extLst>
      <p:ext uri="{BB962C8B-B14F-4D97-AF65-F5344CB8AC3E}">
        <p14:creationId xmlns:p14="http://schemas.microsoft.com/office/powerpoint/2010/main" val="1120730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EBF391-B9F1-468F-A3D3-39044E89E44C}"/>
              </a:ext>
            </a:extLst>
          </p:cNvPr>
          <p:cNvSpPr>
            <a:spLocks noGrp="1"/>
          </p:cNvSpPr>
          <p:nvPr>
            <p:ph idx="1"/>
          </p:nvPr>
        </p:nvSpPr>
        <p:spPr>
          <a:xfrm>
            <a:off x="626464" y="1253331"/>
            <a:ext cx="10515600" cy="5168540"/>
          </a:xfrm>
        </p:spPr>
        <p:txBody>
          <a:bodyPr>
            <a:normAutofit fontScale="32500" lnSpcReduction="20000"/>
          </a:bodyPr>
          <a:lstStyle/>
          <a:p>
            <a:pPr marL="342900" lvl="0" indent="-342900">
              <a:lnSpc>
                <a:spcPct val="107000"/>
              </a:lnSpc>
              <a:spcAft>
                <a:spcPts val="800"/>
              </a:spcAft>
              <a:buFont typeface="Wingdings" panose="05000000000000000000" pitchFamily="2" charset="2"/>
              <a:buChar char=""/>
              <a:tabLst>
                <a:tab pos="457200" algn="l"/>
              </a:tabLst>
            </a:pPr>
            <a:r>
              <a:rPr lang="en-US" sz="4900" dirty="0">
                <a:effectLst/>
                <a:latin typeface="Calibri Light" panose="020F0302020204030204" pitchFamily="34" charset="0"/>
                <a:ea typeface="Calibri" panose="020F0502020204030204" pitchFamily="34" charset="0"/>
                <a:cs typeface="Calibri Light" panose="020F0302020204030204" pitchFamily="34" charset="0"/>
              </a:rPr>
              <a:t>Constituents expect their local government to sort out complexity and make services intuitive and convenient.</a:t>
            </a:r>
            <a:endParaRPr lang="en-CA" sz="49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US" sz="4900" dirty="0">
                <a:effectLst/>
                <a:latin typeface="Calibri Light" panose="020F0302020204030204" pitchFamily="34" charset="0"/>
                <a:ea typeface="Calibri" panose="020F0502020204030204" pitchFamily="34" charset="0"/>
                <a:cs typeface="Calibri Light" panose="020F0302020204030204" pitchFamily="34" charset="0"/>
              </a:rPr>
              <a:t>Local governments face growing public demand for services, and unprecedented cuts in expenditures. </a:t>
            </a:r>
            <a:endParaRPr lang="en-CA" sz="49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Employees’ expectations for innovative digital solutions are increasing</a:t>
            </a: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Attracting new talents</a:t>
            </a: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Elected officials are demanding efficiency and effectiveness.</a:t>
            </a: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Demographical shifts and millennials getting into the workforce are creating enormous pressure. </a:t>
            </a:r>
          </a:p>
          <a:p>
            <a:pPr marL="342900" lvl="0" indent="-342900">
              <a:lnSpc>
                <a:spcPct val="107000"/>
              </a:lnSpc>
              <a:spcAft>
                <a:spcPts val="800"/>
              </a:spcAft>
              <a:buFont typeface="Wingdings" panose="05000000000000000000" pitchFamily="2" charset="2"/>
              <a:buChar char=""/>
              <a:tabLst>
                <a:tab pos="457200" algn="l"/>
              </a:tabLst>
            </a:pPr>
            <a:r>
              <a:rPr lang="en-US" sz="4900" dirty="0">
                <a:effectLst/>
                <a:latin typeface="Calibri Light" panose="020F0302020204030204" pitchFamily="34" charset="0"/>
                <a:ea typeface="Calibri" panose="020F0502020204030204" pitchFamily="34" charset="0"/>
                <a:cs typeface="Calibri Light" panose="020F0302020204030204" pitchFamily="34" charset="0"/>
              </a:rPr>
              <a:t>Social, environmental, health, and economic challenges compound the demand for innovative solutions.</a:t>
            </a:r>
            <a:endParaRPr lang="en-CA" sz="49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Digital innovations taking place outside the local governments are adding pressure.</a:t>
            </a: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Digital risks are undermining the confidence and trust in the governments.</a:t>
            </a: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Organizational silos are impeding </a:t>
            </a:r>
            <a:r>
              <a:rPr lang="en-CA" sz="4900" strike="sngStrike" dirty="0">
                <a:effectLst/>
                <a:latin typeface="Calibri Light" panose="020F0302020204030204" pitchFamily="34" charset="0"/>
                <a:ea typeface="Calibri" panose="020F0502020204030204" pitchFamily="34" charset="0"/>
                <a:cs typeface="Calibri Light" panose="020F0302020204030204" pitchFamily="34" charset="0"/>
              </a:rPr>
              <a:t>on </a:t>
            </a:r>
            <a:r>
              <a:rPr lang="en-CA" sz="4900" dirty="0">
                <a:effectLst/>
                <a:latin typeface="Calibri Light" panose="020F0302020204030204" pitchFamily="34" charset="0"/>
                <a:ea typeface="Calibri" panose="020F0502020204030204" pitchFamily="34" charset="0"/>
                <a:cs typeface="Calibri Light" panose="020F0302020204030204" pitchFamily="34" charset="0"/>
              </a:rPr>
              <a:t>productivity, service delivery, growth, and quality of life for constituents.</a:t>
            </a:r>
          </a:p>
          <a:p>
            <a:pPr marL="342900" lvl="0" indent="-342900">
              <a:lnSpc>
                <a:spcPct val="107000"/>
              </a:lnSpc>
              <a:spcAft>
                <a:spcPts val="800"/>
              </a:spcAft>
              <a:buFont typeface="Wingdings" panose="05000000000000000000" pitchFamily="2" charset="2"/>
              <a:buChar char=""/>
              <a:tabLst>
                <a:tab pos="457200" algn="l"/>
              </a:tabLst>
            </a:pPr>
            <a:r>
              <a:rPr lang="en-CA" sz="4900" dirty="0">
                <a:effectLst/>
                <a:latin typeface="Calibri Light" panose="020F0302020204030204" pitchFamily="34" charset="0"/>
                <a:ea typeface="Calibri" panose="020F0502020204030204" pitchFamily="34" charset="0"/>
                <a:cs typeface="Calibri Light" panose="020F0302020204030204" pitchFamily="34" charset="0"/>
              </a:rPr>
              <a:t>Mounting external threats such as cyber-attacks, deceases,  frequency and severity of natural disasters	</a:t>
            </a:r>
          </a:p>
          <a:p>
            <a:endParaRPr lang="en-CA" dirty="0"/>
          </a:p>
        </p:txBody>
      </p:sp>
      <p:sp>
        <p:nvSpPr>
          <p:cNvPr id="5" name="Rectangle 4">
            <a:extLst>
              <a:ext uri="{FF2B5EF4-FFF2-40B4-BE49-F238E27FC236}">
                <a16:creationId xmlns:a16="http://schemas.microsoft.com/office/drawing/2014/main" id="{3D7566D8-B566-425A-9C4A-25D2A98EFEBC}"/>
              </a:ext>
            </a:extLst>
          </p:cNvPr>
          <p:cNvSpPr/>
          <p:nvPr/>
        </p:nvSpPr>
        <p:spPr>
          <a:xfrm>
            <a:off x="89670" y="163173"/>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3200" b="1" dirty="0">
                <a:solidFill>
                  <a:schemeClr val="bg1"/>
                </a:solidFill>
                <a:latin typeface="+mj-lt"/>
              </a:rPr>
              <a:t>Challenges facing small to midsized local governments</a:t>
            </a:r>
          </a:p>
          <a:p>
            <a:pPr marL="342900" indent="-342900">
              <a:buFont typeface="Arial" panose="020B0604020202020204" pitchFamily="34" charset="0"/>
              <a:buChar char="•"/>
            </a:pPr>
            <a:endParaRPr lang="en-US" sz="3200" dirty="0">
              <a:latin typeface="+mj-lt"/>
            </a:endParaRPr>
          </a:p>
        </p:txBody>
      </p:sp>
      <p:pic>
        <p:nvPicPr>
          <p:cNvPr id="7" name="Picture 6" descr="A picture containing clock, drawing&#10;&#10;Description automatically generated">
            <a:extLst>
              <a:ext uri="{FF2B5EF4-FFF2-40B4-BE49-F238E27FC236}">
                <a16:creationId xmlns:a16="http://schemas.microsoft.com/office/drawing/2014/main" id="{57843C66-4A98-C0FD-7C5A-DC099B859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Tree>
    <p:extLst>
      <p:ext uri="{BB962C8B-B14F-4D97-AF65-F5344CB8AC3E}">
        <p14:creationId xmlns:p14="http://schemas.microsoft.com/office/powerpoint/2010/main" val="493435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85C8E8-213B-451A-9752-182CE923F9D1}"/>
              </a:ext>
            </a:extLst>
          </p:cNvPr>
          <p:cNvSpPr/>
          <p:nvPr/>
        </p:nvSpPr>
        <p:spPr>
          <a:xfrm>
            <a:off x="90384" y="87079"/>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3200" b="1" dirty="0">
                <a:solidFill>
                  <a:schemeClr val="bg1"/>
                </a:solidFill>
                <a:latin typeface="+mj-lt"/>
              </a:rPr>
              <a:t>Challenges facing small to midsized local governments</a:t>
            </a:r>
          </a:p>
          <a:p>
            <a:pPr marL="342900" indent="-342900">
              <a:buFont typeface="Arial" panose="020B0604020202020204" pitchFamily="34" charset="0"/>
              <a:buChar char="•"/>
            </a:pPr>
            <a:endParaRPr lang="en-US" sz="3200" dirty="0">
              <a:latin typeface="+mj-lt"/>
            </a:endParaRPr>
          </a:p>
        </p:txBody>
      </p:sp>
      <p:sp>
        <p:nvSpPr>
          <p:cNvPr id="5" name="TextBox 4">
            <a:extLst>
              <a:ext uri="{FF2B5EF4-FFF2-40B4-BE49-F238E27FC236}">
                <a16:creationId xmlns:a16="http://schemas.microsoft.com/office/drawing/2014/main" id="{5DEFBDBC-6908-45BA-A51A-4EF656B3E313}"/>
              </a:ext>
            </a:extLst>
          </p:cNvPr>
          <p:cNvSpPr txBox="1"/>
          <p:nvPr/>
        </p:nvSpPr>
        <p:spPr>
          <a:xfrm>
            <a:off x="305517" y="2224769"/>
            <a:ext cx="11658302" cy="1323439"/>
          </a:xfrm>
          <a:prstGeom prst="rect">
            <a:avLst/>
          </a:prstGeom>
          <a:noFill/>
        </p:spPr>
        <p:txBody>
          <a:bodyPr wrap="square" rtlCol="0">
            <a:spAutoFit/>
          </a:bodyPr>
          <a:lstStyle/>
          <a:p>
            <a:r>
              <a:rPr lang="en-US" sz="2000" dirty="0">
                <a:latin typeface="+mj-lt"/>
              </a:rPr>
              <a:t>“Small to midsized local governments deliver multiple services, expected to comply with regulations, transform their communities, provide enriching experience to their citizens, maintain infrastructure, etc. as the bigger local governments but small to midsized local governments are expected to  deliver all these and achieve their outcomes for very low level of resources than the larger ones.”</a:t>
            </a:r>
            <a:endParaRPr lang="en-CA"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670C9F6A-3BFB-4CF4-BF2F-8251C171E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2" name="TextBox 1">
            <a:extLst>
              <a:ext uri="{FF2B5EF4-FFF2-40B4-BE49-F238E27FC236}">
                <a16:creationId xmlns:a16="http://schemas.microsoft.com/office/drawing/2014/main" id="{237CFE13-6373-459F-9FCE-0A7CE88BFE37}"/>
              </a:ext>
            </a:extLst>
          </p:cNvPr>
          <p:cNvSpPr txBox="1"/>
          <p:nvPr/>
        </p:nvSpPr>
        <p:spPr>
          <a:xfrm>
            <a:off x="1638389" y="4316301"/>
            <a:ext cx="8529851" cy="461665"/>
          </a:xfrm>
          <a:prstGeom prst="rect">
            <a:avLst/>
          </a:prstGeom>
          <a:noFill/>
        </p:spPr>
        <p:txBody>
          <a:bodyPr wrap="square" rtlCol="0">
            <a:spAutoFit/>
          </a:bodyPr>
          <a:lstStyle/>
          <a:p>
            <a:pPr algn="ctr"/>
            <a:r>
              <a:rPr lang="en-US" sz="2400" i="1" dirty="0">
                <a:solidFill>
                  <a:srgbClr val="002060"/>
                </a:solidFill>
                <a:latin typeface="+mj-lt"/>
              </a:rPr>
              <a:t>“Big city problems, to be solved with small city budgets”</a:t>
            </a:r>
            <a:endParaRPr lang="en-CA" sz="2400" i="1" dirty="0">
              <a:solidFill>
                <a:srgbClr val="002060"/>
              </a:solidFill>
              <a:latin typeface="+mj-lt"/>
            </a:endParaRPr>
          </a:p>
        </p:txBody>
      </p:sp>
    </p:spTree>
    <p:extLst>
      <p:ext uri="{BB962C8B-B14F-4D97-AF65-F5344CB8AC3E}">
        <p14:creationId xmlns:p14="http://schemas.microsoft.com/office/powerpoint/2010/main" val="537815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4DDE75-750D-4CCA-9080-25D985CBFDCF}"/>
              </a:ext>
            </a:extLst>
          </p:cNvPr>
          <p:cNvSpPr txBox="1"/>
          <p:nvPr/>
        </p:nvSpPr>
        <p:spPr>
          <a:xfrm>
            <a:off x="0" y="2967335"/>
            <a:ext cx="11477767" cy="461665"/>
          </a:xfrm>
          <a:prstGeom prst="rect">
            <a:avLst/>
          </a:prstGeom>
          <a:noFill/>
        </p:spPr>
        <p:txBody>
          <a:bodyPr wrap="square" rtlCol="0">
            <a:spAutoFit/>
          </a:bodyPr>
          <a:lstStyle/>
          <a:p>
            <a:pPr algn="ctr"/>
            <a:r>
              <a:rPr lang="en-US" sz="2400" dirty="0">
                <a:latin typeface="+mj-lt"/>
              </a:rPr>
              <a:t>“Digital Transformation must be at the heart of every organization” - </a:t>
            </a:r>
            <a:r>
              <a:rPr lang="en-US" sz="1100" dirty="0">
                <a:latin typeface="+mj-lt"/>
              </a:rPr>
              <a:t>Gartner</a:t>
            </a:r>
            <a:endParaRPr lang="en-CA" sz="1100" dirty="0">
              <a:latin typeface="+mj-lt"/>
            </a:endParaRPr>
          </a:p>
        </p:txBody>
      </p:sp>
      <p:pic>
        <p:nvPicPr>
          <p:cNvPr id="3" name="Picture 2" descr="A picture containing clock, drawing&#10;&#10;Description automatically generated">
            <a:extLst>
              <a:ext uri="{FF2B5EF4-FFF2-40B4-BE49-F238E27FC236}">
                <a16:creationId xmlns:a16="http://schemas.microsoft.com/office/drawing/2014/main" id="{932BB665-5C61-4D56-BD77-941EEEB6CF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Rectangle 4">
            <a:extLst>
              <a:ext uri="{FF2B5EF4-FFF2-40B4-BE49-F238E27FC236}">
                <a16:creationId xmlns:a16="http://schemas.microsoft.com/office/drawing/2014/main" id="{38C0FCA9-32FE-0F29-DEB2-67DB2986B544}"/>
              </a:ext>
            </a:extLst>
          </p:cNvPr>
          <p:cNvSpPr/>
          <p:nvPr/>
        </p:nvSpPr>
        <p:spPr>
          <a:xfrm>
            <a:off x="112542" y="102497"/>
            <a:ext cx="9280477" cy="54591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bg1"/>
                </a:solidFill>
                <a:latin typeface="+mj-lt"/>
              </a:rPr>
              <a:t>Understanding Digital Transformation</a:t>
            </a:r>
            <a:endParaRPr lang="en-CA" sz="3200" b="1" dirty="0">
              <a:solidFill>
                <a:schemeClr val="bg1"/>
              </a:solidFill>
              <a:latin typeface="+mj-lt"/>
            </a:endParaRPr>
          </a:p>
        </p:txBody>
      </p:sp>
    </p:spTree>
    <p:extLst>
      <p:ext uri="{BB962C8B-B14F-4D97-AF65-F5344CB8AC3E}">
        <p14:creationId xmlns:p14="http://schemas.microsoft.com/office/powerpoint/2010/main" val="1110130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C0C99B-B17D-49AA-A2C2-1D7F855509B3}"/>
              </a:ext>
            </a:extLst>
          </p:cNvPr>
          <p:cNvSpPr txBox="1"/>
          <p:nvPr/>
        </p:nvSpPr>
        <p:spPr>
          <a:xfrm>
            <a:off x="1458484" y="2861344"/>
            <a:ext cx="8593639" cy="646331"/>
          </a:xfrm>
          <a:prstGeom prst="rect">
            <a:avLst/>
          </a:prstGeom>
          <a:noFill/>
        </p:spPr>
        <p:txBody>
          <a:bodyPr wrap="square" rtlCol="0">
            <a:spAutoFit/>
          </a:bodyPr>
          <a:lstStyle/>
          <a:p>
            <a:r>
              <a:rPr lang="en-CA" i="1" dirty="0">
                <a:solidFill>
                  <a:schemeClr val="bg1"/>
                </a:solidFill>
                <a:latin typeface="+mj-lt"/>
              </a:rPr>
              <a:t>“We are no longer pinning for digital  transformation to become part of our lives. It’s  right here, either jump in and play along or  we get out of business” </a:t>
            </a:r>
            <a:r>
              <a:rPr lang="en-CA" dirty="0">
                <a:solidFill>
                  <a:schemeClr val="bg1"/>
                </a:solidFill>
                <a:latin typeface="+mj-lt"/>
              </a:rPr>
              <a:t> - </a:t>
            </a:r>
            <a:r>
              <a:rPr lang="en-CA" sz="1100" dirty="0">
                <a:solidFill>
                  <a:schemeClr val="bg1"/>
                </a:solidFill>
                <a:latin typeface="+mj-lt"/>
              </a:rPr>
              <a:t>  Moses Nathan </a:t>
            </a:r>
            <a:r>
              <a:rPr lang="en-CA" sz="1100" dirty="0" err="1">
                <a:solidFill>
                  <a:schemeClr val="bg1"/>
                </a:solidFill>
                <a:latin typeface="+mj-lt"/>
              </a:rPr>
              <a:t>Muhanji</a:t>
            </a:r>
            <a:r>
              <a:rPr lang="en-CA" sz="1100" dirty="0">
                <a:solidFill>
                  <a:schemeClr val="bg1"/>
                </a:solidFill>
                <a:latin typeface="+mj-lt"/>
              </a:rPr>
              <a:t>                  </a:t>
            </a:r>
          </a:p>
        </p:txBody>
      </p:sp>
      <p:sp>
        <p:nvSpPr>
          <p:cNvPr id="6" name="Rectangle 5">
            <a:extLst>
              <a:ext uri="{FF2B5EF4-FFF2-40B4-BE49-F238E27FC236}">
                <a16:creationId xmlns:a16="http://schemas.microsoft.com/office/drawing/2014/main" id="{BA85C8E8-213B-451A-9752-182CE923F9D1}"/>
              </a:ext>
            </a:extLst>
          </p:cNvPr>
          <p:cNvSpPr/>
          <p:nvPr/>
        </p:nvSpPr>
        <p:spPr>
          <a:xfrm>
            <a:off x="112542" y="102497"/>
            <a:ext cx="9280477" cy="54591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bg1"/>
                </a:solidFill>
                <a:latin typeface="+mj-lt"/>
              </a:rPr>
              <a:t>Understanding Digital Transformation</a:t>
            </a:r>
            <a:endParaRPr lang="en-CA" sz="3200" b="1" dirty="0">
              <a:solidFill>
                <a:schemeClr val="bg1"/>
              </a:solidFill>
              <a:latin typeface="+mj-lt"/>
            </a:endParaRPr>
          </a:p>
        </p:txBody>
      </p:sp>
      <p:pic>
        <p:nvPicPr>
          <p:cNvPr id="5" name="Picture 4" descr="A picture containing clock, drawing&#10;&#10;Description automatically generated">
            <a:extLst>
              <a:ext uri="{FF2B5EF4-FFF2-40B4-BE49-F238E27FC236}">
                <a16:creationId xmlns:a16="http://schemas.microsoft.com/office/drawing/2014/main" id="{DC879994-B804-4A0A-9437-6F0B4E7F97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pic>
        <p:nvPicPr>
          <p:cNvPr id="2" name="Picture 1">
            <a:extLst>
              <a:ext uri="{FF2B5EF4-FFF2-40B4-BE49-F238E27FC236}">
                <a16:creationId xmlns:a16="http://schemas.microsoft.com/office/drawing/2014/main" id="{05784CFB-F38E-7A5A-4D19-49E37F5BB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950" y="1768913"/>
            <a:ext cx="6832100" cy="3685400"/>
          </a:xfrm>
          <a:prstGeom prst="rect">
            <a:avLst/>
          </a:prstGeom>
        </p:spPr>
      </p:pic>
      <p:sp>
        <p:nvSpPr>
          <p:cNvPr id="7" name="TextBox 6">
            <a:extLst>
              <a:ext uri="{FF2B5EF4-FFF2-40B4-BE49-F238E27FC236}">
                <a16:creationId xmlns:a16="http://schemas.microsoft.com/office/drawing/2014/main" id="{08960FDC-4356-B46E-C371-0C6C69111FF1}"/>
              </a:ext>
            </a:extLst>
          </p:cNvPr>
          <p:cNvSpPr txBox="1"/>
          <p:nvPr/>
        </p:nvSpPr>
        <p:spPr>
          <a:xfrm>
            <a:off x="506944" y="1190932"/>
            <a:ext cx="11685056" cy="407035"/>
          </a:xfrm>
          <a:prstGeom prst="rect">
            <a:avLst/>
          </a:prstGeom>
          <a:noFill/>
        </p:spPr>
        <p:txBody>
          <a:bodyPr wrap="square" rtlCol="0">
            <a:spAutoFit/>
          </a:bodyPr>
          <a:lstStyle/>
          <a:p>
            <a:pPr lvl="0">
              <a:lnSpc>
                <a:spcPct val="107000"/>
              </a:lnSpc>
            </a:pPr>
            <a:r>
              <a:rPr lang="en-US" sz="2000" b="1" dirty="0">
                <a:effectLst/>
                <a:latin typeface="+mj-lt"/>
                <a:ea typeface="Calibri" panose="020F0502020204030204" pitchFamily="34" charset="0"/>
                <a:cs typeface="Times New Roman" panose="02020603050405020304" pitchFamily="18" charset="0"/>
              </a:rPr>
              <a:t>The role of digital transformation in transforming local governments into a constituent centric local government.</a:t>
            </a:r>
            <a:endParaRPr lang="en-CA" sz="2000" b="1" dirty="0">
              <a:effectLst/>
              <a:latin typeface="+mj-l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35ECA59-30CF-26C0-1677-E53F8163A44C}"/>
              </a:ext>
            </a:extLst>
          </p:cNvPr>
          <p:cNvSpPr txBox="1"/>
          <p:nvPr/>
        </p:nvSpPr>
        <p:spPr>
          <a:xfrm>
            <a:off x="1280651" y="5415893"/>
            <a:ext cx="10082390" cy="923330"/>
          </a:xfrm>
          <a:prstGeom prst="rect">
            <a:avLst/>
          </a:prstGeom>
          <a:noFill/>
        </p:spPr>
        <p:txBody>
          <a:bodyPr wrap="square" rtlCol="0">
            <a:spAutoFit/>
          </a:bodyPr>
          <a:lstStyle/>
          <a:p>
            <a:pPr algn="ctr"/>
            <a:r>
              <a:rPr lang="en-CA" sz="5400" i="1" dirty="0">
                <a:solidFill>
                  <a:srgbClr val="339966"/>
                </a:solidFill>
                <a:latin typeface="Brush Script MT" panose="03060802040406070304" pitchFamily="66" charset="0"/>
              </a:rPr>
              <a:t>Transformation is a journey…Not an event.</a:t>
            </a:r>
          </a:p>
        </p:txBody>
      </p:sp>
    </p:spTree>
    <p:extLst>
      <p:ext uri="{BB962C8B-B14F-4D97-AF65-F5344CB8AC3E}">
        <p14:creationId xmlns:p14="http://schemas.microsoft.com/office/powerpoint/2010/main" val="1080073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D763A2-D91E-4377-8298-0DA572C7097F}"/>
              </a:ext>
            </a:extLst>
          </p:cNvPr>
          <p:cNvSpPr txBox="1"/>
          <p:nvPr/>
        </p:nvSpPr>
        <p:spPr>
          <a:xfrm>
            <a:off x="112542" y="4725161"/>
            <a:ext cx="11859064" cy="646331"/>
          </a:xfrm>
          <a:prstGeom prst="rect">
            <a:avLst/>
          </a:prstGeom>
          <a:noFill/>
        </p:spPr>
        <p:txBody>
          <a:bodyPr wrap="square" rtlCol="0">
            <a:spAutoFit/>
          </a:bodyPr>
          <a:lstStyle/>
          <a:p>
            <a:r>
              <a:rPr lang="en-CA" sz="1800" dirty="0">
                <a:effectLst/>
                <a:latin typeface="+mj-lt"/>
                <a:ea typeface="Times New Roman" panose="02020603050405020304" pitchFamily="18" charset="0"/>
              </a:rPr>
              <a:t>“Digital transformation marks a radical rethinking of how an organization uses technology, people and processes to fundamentally change business performance” - - </a:t>
            </a:r>
            <a:r>
              <a:rPr lang="en-CA" sz="1000" dirty="0">
                <a:effectLst/>
                <a:latin typeface="+mj-lt"/>
                <a:ea typeface="Times New Roman" panose="02020603050405020304" pitchFamily="18" charset="0"/>
              </a:rPr>
              <a:t>George </a:t>
            </a:r>
            <a:r>
              <a:rPr lang="en-CA" sz="1000" dirty="0" err="1">
                <a:effectLst/>
                <a:latin typeface="+mj-lt"/>
                <a:ea typeface="Times New Roman" panose="02020603050405020304" pitchFamily="18" charset="0"/>
              </a:rPr>
              <a:t>Westerman</a:t>
            </a:r>
            <a:r>
              <a:rPr lang="en-CA" sz="1000" dirty="0">
                <a:effectLst/>
                <a:latin typeface="+mj-lt"/>
                <a:ea typeface="Times New Roman" panose="02020603050405020304" pitchFamily="18" charset="0"/>
              </a:rPr>
              <a:t>, MIT principal research scientist and author of </a:t>
            </a:r>
            <a:r>
              <a:rPr lang="en-CA" sz="1000" i="1" dirty="0">
                <a:effectLst/>
                <a:latin typeface="+mj-lt"/>
                <a:ea typeface="Times New Roman" panose="02020603050405020304" pitchFamily="18" charset="0"/>
              </a:rPr>
              <a:t>Leading Digital: Turning Technology Into Business Transformation</a:t>
            </a:r>
            <a:r>
              <a:rPr lang="en-CA" sz="1000" dirty="0">
                <a:effectLst/>
                <a:latin typeface="+mj-lt"/>
                <a:ea typeface="Times New Roman" panose="02020603050405020304" pitchFamily="18" charset="0"/>
              </a:rPr>
              <a:t>.</a:t>
            </a:r>
            <a:endParaRPr lang="en-CA" dirty="0"/>
          </a:p>
        </p:txBody>
      </p:sp>
      <p:sp>
        <p:nvSpPr>
          <p:cNvPr id="7" name="Rectangle 6">
            <a:extLst>
              <a:ext uri="{FF2B5EF4-FFF2-40B4-BE49-F238E27FC236}">
                <a16:creationId xmlns:a16="http://schemas.microsoft.com/office/drawing/2014/main" id="{A48DAD30-A4B8-4CFA-AD4B-E7A3534B950F}"/>
              </a:ext>
            </a:extLst>
          </p:cNvPr>
          <p:cNvSpPr/>
          <p:nvPr/>
        </p:nvSpPr>
        <p:spPr>
          <a:xfrm>
            <a:off x="574517" y="1594177"/>
            <a:ext cx="2046300" cy="218521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dirty="0"/>
              <a:t>“</a:t>
            </a:r>
            <a:r>
              <a:rPr lang="en-US" sz="1800" dirty="0"/>
              <a:t>The biggest part of digital transformation is changing the way we think.”</a:t>
            </a:r>
          </a:p>
          <a:p>
            <a:pPr algn="r"/>
            <a:endParaRPr lang="en-US" sz="1800" dirty="0"/>
          </a:p>
          <a:p>
            <a:pPr algn="r"/>
            <a:r>
              <a:rPr lang="en-US" sz="1800" dirty="0"/>
              <a:t>Simeon Preston</a:t>
            </a:r>
          </a:p>
        </p:txBody>
      </p:sp>
      <p:sp>
        <p:nvSpPr>
          <p:cNvPr id="8" name="TextBox 7">
            <a:extLst>
              <a:ext uri="{FF2B5EF4-FFF2-40B4-BE49-F238E27FC236}">
                <a16:creationId xmlns:a16="http://schemas.microsoft.com/office/drawing/2014/main" id="{9ACFD1A0-9325-48B1-9155-43AAE259A133}"/>
              </a:ext>
            </a:extLst>
          </p:cNvPr>
          <p:cNvSpPr txBox="1"/>
          <p:nvPr/>
        </p:nvSpPr>
        <p:spPr>
          <a:xfrm>
            <a:off x="3393257" y="1138705"/>
            <a:ext cx="8224226" cy="2554545"/>
          </a:xfrm>
          <a:prstGeom prst="rect">
            <a:avLst/>
          </a:prstGeom>
          <a:noFill/>
        </p:spPr>
        <p:txBody>
          <a:bodyPr wrap="square">
            <a:spAutoFit/>
          </a:bodyPr>
          <a:lstStyle/>
          <a:p>
            <a:pPr marL="285750" indent="-285750" algn="ctr">
              <a:buFont typeface="Wingdings" panose="05000000000000000000" pitchFamily="2" charset="2"/>
              <a:buChar char="ü"/>
            </a:pPr>
            <a:r>
              <a:rPr lang="en-US" sz="3200" b="1" dirty="0">
                <a:solidFill>
                  <a:srgbClr val="002060"/>
                </a:solidFill>
                <a:latin typeface="+mj-lt"/>
              </a:rPr>
              <a:t>Digitization </a:t>
            </a:r>
            <a:endParaRPr lang="en-US" sz="3200" dirty="0">
              <a:latin typeface="+mj-lt"/>
            </a:endParaRPr>
          </a:p>
          <a:p>
            <a:pPr marL="285750" indent="-285750" algn="ctr">
              <a:buFont typeface="Wingdings" panose="05000000000000000000" pitchFamily="2" charset="2"/>
              <a:buChar char="ü"/>
            </a:pPr>
            <a:endParaRPr lang="en-US" sz="3200" dirty="0">
              <a:latin typeface="+mj-lt"/>
            </a:endParaRPr>
          </a:p>
          <a:p>
            <a:pPr marL="285750" indent="-285750" algn="ctr">
              <a:buFont typeface="Wingdings" panose="05000000000000000000" pitchFamily="2" charset="2"/>
              <a:buChar char="ü"/>
            </a:pPr>
            <a:r>
              <a:rPr lang="en-US" sz="3200" b="1" dirty="0">
                <a:solidFill>
                  <a:srgbClr val="71C83D"/>
                </a:solidFill>
                <a:latin typeface="+mj-lt"/>
              </a:rPr>
              <a:t>Digitalization</a:t>
            </a:r>
            <a:endParaRPr lang="en-US" sz="3200" b="1" dirty="0">
              <a:latin typeface="+mj-lt"/>
            </a:endParaRPr>
          </a:p>
          <a:p>
            <a:pPr marL="285750" indent="-285750" algn="ctr">
              <a:buFont typeface="Wingdings" panose="05000000000000000000" pitchFamily="2" charset="2"/>
              <a:buChar char="ü"/>
            </a:pPr>
            <a:endParaRPr lang="en-US" sz="3200" b="1" dirty="0">
              <a:solidFill>
                <a:srgbClr val="C00000"/>
              </a:solidFill>
              <a:latin typeface="+mj-lt"/>
            </a:endParaRPr>
          </a:p>
          <a:p>
            <a:pPr marL="285750" indent="-285750" algn="ctr">
              <a:buFont typeface="Wingdings" panose="05000000000000000000" pitchFamily="2" charset="2"/>
              <a:buChar char="ü"/>
            </a:pPr>
            <a:r>
              <a:rPr lang="en-US" sz="3200" b="1" dirty="0">
                <a:solidFill>
                  <a:srgbClr val="C00000"/>
                </a:solidFill>
                <a:latin typeface="+mj-lt"/>
              </a:rPr>
              <a:t>Digital Transformation</a:t>
            </a:r>
            <a:endParaRPr lang="en-CA" sz="3200" dirty="0"/>
          </a:p>
        </p:txBody>
      </p:sp>
      <p:pic>
        <p:nvPicPr>
          <p:cNvPr id="9" name="Picture 8" descr="A picture containing clock, drawing&#10;&#10;Description automatically generated">
            <a:extLst>
              <a:ext uri="{FF2B5EF4-FFF2-40B4-BE49-F238E27FC236}">
                <a16:creationId xmlns:a16="http://schemas.microsoft.com/office/drawing/2014/main" id="{9FBBA00B-BC1C-49F2-87AF-54875857AC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2" name="Rectangle 1">
            <a:extLst>
              <a:ext uri="{FF2B5EF4-FFF2-40B4-BE49-F238E27FC236}">
                <a16:creationId xmlns:a16="http://schemas.microsoft.com/office/drawing/2014/main" id="{713513F2-BE95-2155-7D4B-D799A2EA7B6E}"/>
              </a:ext>
            </a:extLst>
          </p:cNvPr>
          <p:cNvSpPr/>
          <p:nvPr/>
        </p:nvSpPr>
        <p:spPr>
          <a:xfrm>
            <a:off x="112542" y="102497"/>
            <a:ext cx="9280477" cy="54591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bg1"/>
                </a:solidFill>
                <a:latin typeface="+mj-lt"/>
              </a:rPr>
              <a:t>Understanding Digital Transformation</a:t>
            </a:r>
            <a:endParaRPr lang="en-CA" sz="3200" b="1" dirty="0">
              <a:solidFill>
                <a:schemeClr val="bg1"/>
              </a:solidFill>
              <a:latin typeface="+mj-lt"/>
            </a:endParaRPr>
          </a:p>
        </p:txBody>
      </p:sp>
    </p:spTree>
    <p:extLst>
      <p:ext uri="{BB962C8B-B14F-4D97-AF65-F5344CB8AC3E}">
        <p14:creationId xmlns:p14="http://schemas.microsoft.com/office/powerpoint/2010/main" val="2144956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tart with Why”: The Persuasive Power ...">
            <a:extLst>
              <a:ext uri="{FF2B5EF4-FFF2-40B4-BE49-F238E27FC236}">
                <a16:creationId xmlns:a16="http://schemas.microsoft.com/office/drawing/2014/main" id="{9B9F5295-37B3-AE61-01CD-748E2DF56E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5331" y="1573072"/>
            <a:ext cx="4494257" cy="371185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F9C64EF-3C83-A3EE-A5BF-336D4F283FDE}"/>
              </a:ext>
            </a:extLst>
          </p:cNvPr>
          <p:cNvSpPr txBox="1"/>
          <p:nvPr/>
        </p:nvSpPr>
        <p:spPr>
          <a:xfrm>
            <a:off x="1145894" y="5440101"/>
            <a:ext cx="10475088" cy="830997"/>
          </a:xfrm>
          <a:prstGeom prst="rect">
            <a:avLst/>
          </a:prstGeom>
          <a:noFill/>
        </p:spPr>
        <p:txBody>
          <a:bodyPr wrap="square" rtlCol="0">
            <a:spAutoFit/>
          </a:bodyPr>
          <a:lstStyle/>
          <a:p>
            <a:pPr algn="ctr"/>
            <a:r>
              <a:rPr lang="en-US" sz="4800" i="1" dirty="0">
                <a:solidFill>
                  <a:srgbClr val="C00000"/>
                </a:solidFill>
                <a:latin typeface="Calibri Light" panose="020F0302020204030204" pitchFamily="34" charset="0"/>
                <a:cs typeface="Calibri Light" panose="020F0302020204030204" pitchFamily="34" charset="0"/>
              </a:rPr>
              <a:t>Transforming every community in the USA</a:t>
            </a:r>
          </a:p>
        </p:txBody>
      </p:sp>
      <p:sp>
        <p:nvSpPr>
          <p:cNvPr id="3" name="Rectangle 2">
            <a:extLst>
              <a:ext uri="{FF2B5EF4-FFF2-40B4-BE49-F238E27FC236}">
                <a16:creationId xmlns:a16="http://schemas.microsoft.com/office/drawing/2014/main" id="{3C0F48CF-2E0A-D4AD-4FB7-8AEFA39AEF31}"/>
              </a:ext>
            </a:extLst>
          </p:cNvPr>
          <p:cNvSpPr/>
          <p:nvPr/>
        </p:nvSpPr>
        <p:spPr>
          <a:xfrm>
            <a:off x="112542" y="102497"/>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b="1" dirty="0">
                <a:solidFill>
                  <a:schemeClr val="bg1"/>
                </a:solidFill>
                <a:latin typeface="+mj-lt"/>
              </a:rPr>
              <a:t>Digital transformation in local governments</a:t>
            </a:r>
            <a:endParaRPr lang="en-CA" sz="2400" b="1"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pic>
        <p:nvPicPr>
          <p:cNvPr id="5" name="Picture 4" descr="A picture containing clock, drawing&#10;&#10;Description automatically generated">
            <a:extLst>
              <a:ext uri="{FF2B5EF4-FFF2-40B4-BE49-F238E27FC236}">
                <a16:creationId xmlns:a16="http://schemas.microsoft.com/office/drawing/2014/main" id="{DA871628-ABF7-EC09-6AD5-F3B29281B6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Tree>
    <p:extLst>
      <p:ext uri="{BB962C8B-B14F-4D97-AF65-F5344CB8AC3E}">
        <p14:creationId xmlns:p14="http://schemas.microsoft.com/office/powerpoint/2010/main" val="2070801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lock, drawing&#10;&#10;Description automatically generated">
            <a:extLst>
              <a:ext uri="{FF2B5EF4-FFF2-40B4-BE49-F238E27FC236}">
                <a16:creationId xmlns:a16="http://schemas.microsoft.com/office/drawing/2014/main" id="{AD6510CB-A47A-4846-A92D-6C0AA896E6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2" name="TextBox 1">
            <a:extLst>
              <a:ext uri="{FF2B5EF4-FFF2-40B4-BE49-F238E27FC236}">
                <a16:creationId xmlns:a16="http://schemas.microsoft.com/office/drawing/2014/main" id="{F291F2D5-9273-4660-B0FE-DAD575D55323}"/>
              </a:ext>
            </a:extLst>
          </p:cNvPr>
          <p:cNvSpPr txBox="1"/>
          <p:nvPr/>
        </p:nvSpPr>
        <p:spPr>
          <a:xfrm>
            <a:off x="1270252" y="4582071"/>
            <a:ext cx="8716297" cy="523220"/>
          </a:xfrm>
          <a:prstGeom prst="rect">
            <a:avLst/>
          </a:prstGeom>
          <a:noFill/>
        </p:spPr>
        <p:txBody>
          <a:bodyPr wrap="square" rtlCol="0">
            <a:spAutoFit/>
          </a:bodyPr>
          <a:lstStyle/>
          <a:p>
            <a:pPr algn="ctr"/>
            <a:r>
              <a:rPr lang="en-US" sz="2800" dirty="0">
                <a:latin typeface="+mj-lt"/>
              </a:rPr>
              <a:t>“</a:t>
            </a:r>
            <a:r>
              <a:rPr lang="en-US" sz="2800" b="1" dirty="0">
                <a:solidFill>
                  <a:srgbClr val="0070C0"/>
                </a:solidFill>
                <a:latin typeface="+mj-lt"/>
              </a:rPr>
              <a:t>Constituents must be at the center of local governments</a:t>
            </a:r>
            <a:r>
              <a:rPr lang="en-US" sz="2800" dirty="0">
                <a:latin typeface="+mj-lt"/>
              </a:rPr>
              <a:t>”</a:t>
            </a:r>
            <a:endParaRPr lang="en-CA" sz="2800" dirty="0">
              <a:latin typeface="+mj-lt"/>
            </a:endParaRPr>
          </a:p>
        </p:txBody>
      </p:sp>
      <p:sp>
        <p:nvSpPr>
          <p:cNvPr id="6" name="TextBox 5">
            <a:extLst>
              <a:ext uri="{FF2B5EF4-FFF2-40B4-BE49-F238E27FC236}">
                <a16:creationId xmlns:a16="http://schemas.microsoft.com/office/drawing/2014/main" id="{5BF62D95-C5BF-4311-B7C8-7115626F0481}"/>
              </a:ext>
            </a:extLst>
          </p:cNvPr>
          <p:cNvSpPr txBox="1"/>
          <p:nvPr/>
        </p:nvSpPr>
        <p:spPr>
          <a:xfrm>
            <a:off x="445477" y="2556476"/>
            <a:ext cx="11746523" cy="707886"/>
          </a:xfrm>
          <a:prstGeom prst="rect">
            <a:avLst/>
          </a:prstGeom>
          <a:noFill/>
        </p:spPr>
        <p:txBody>
          <a:bodyPr wrap="square" rtlCol="0">
            <a:spAutoFit/>
          </a:bodyPr>
          <a:lstStyle/>
          <a:p>
            <a:r>
              <a:rPr lang="en-US" sz="2000" dirty="0">
                <a:latin typeface="+mj-lt"/>
              </a:rPr>
              <a:t>“By 2022, half of all digital government key performance indicators will include a citizen/customer experience metric to ensure that services delivered are citizen-centric.” - Gartner</a:t>
            </a:r>
            <a:endParaRPr lang="en-CA" sz="2000" dirty="0">
              <a:latin typeface="+mj-lt"/>
            </a:endParaRPr>
          </a:p>
        </p:txBody>
      </p:sp>
      <p:sp>
        <p:nvSpPr>
          <p:cNvPr id="3" name="Rectangle 2">
            <a:extLst>
              <a:ext uri="{FF2B5EF4-FFF2-40B4-BE49-F238E27FC236}">
                <a16:creationId xmlns:a16="http://schemas.microsoft.com/office/drawing/2014/main" id="{8875E32F-BE89-774D-C82D-22A9D39A221E}"/>
              </a:ext>
            </a:extLst>
          </p:cNvPr>
          <p:cNvSpPr/>
          <p:nvPr/>
        </p:nvSpPr>
        <p:spPr>
          <a:xfrm>
            <a:off x="112542" y="102497"/>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b="1" dirty="0">
                <a:solidFill>
                  <a:schemeClr val="bg1"/>
                </a:solidFill>
                <a:latin typeface="+mj-lt"/>
              </a:rPr>
              <a:t>Digital transformation in local governments</a:t>
            </a:r>
            <a:endParaRPr lang="en-CA" sz="2400" b="1"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7416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lock, drawing&#10;&#10;Description automatically generated">
            <a:extLst>
              <a:ext uri="{FF2B5EF4-FFF2-40B4-BE49-F238E27FC236}">
                <a16:creationId xmlns:a16="http://schemas.microsoft.com/office/drawing/2014/main" id="{670C9F6A-3BFB-4CF4-BF2F-8251C171E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pic>
        <p:nvPicPr>
          <p:cNvPr id="7" name="Picture 6">
            <a:extLst>
              <a:ext uri="{FF2B5EF4-FFF2-40B4-BE49-F238E27FC236}">
                <a16:creationId xmlns:a16="http://schemas.microsoft.com/office/drawing/2014/main" id="{2CDAA0C9-A17F-4F81-9F12-43F6F9C72D7D}"/>
              </a:ext>
            </a:extLst>
          </p:cNvPr>
          <p:cNvPicPr>
            <a:picLocks noChangeAspect="1"/>
          </p:cNvPicPr>
          <p:nvPr/>
        </p:nvPicPr>
        <p:blipFill>
          <a:blip r:embed="rId3"/>
          <a:stretch>
            <a:fillRect/>
          </a:stretch>
        </p:blipFill>
        <p:spPr>
          <a:xfrm>
            <a:off x="2154644" y="1730818"/>
            <a:ext cx="7238375" cy="5127182"/>
          </a:xfrm>
          <a:prstGeom prst="rect">
            <a:avLst/>
          </a:prstGeom>
        </p:spPr>
      </p:pic>
      <p:sp>
        <p:nvSpPr>
          <p:cNvPr id="8" name="TextBox 7">
            <a:extLst>
              <a:ext uri="{FF2B5EF4-FFF2-40B4-BE49-F238E27FC236}">
                <a16:creationId xmlns:a16="http://schemas.microsoft.com/office/drawing/2014/main" id="{7385352C-93A7-4BB0-BAC5-3CB32F59AD99}"/>
              </a:ext>
            </a:extLst>
          </p:cNvPr>
          <p:cNvSpPr txBox="1"/>
          <p:nvPr/>
        </p:nvSpPr>
        <p:spPr>
          <a:xfrm>
            <a:off x="1996034" y="636619"/>
            <a:ext cx="9200061" cy="830997"/>
          </a:xfrm>
          <a:prstGeom prst="rect">
            <a:avLst/>
          </a:prstGeom>
          <a:noFill/>
        </p:spPr>
        <p:txBody>
          <a:bodyPr wrap="square" rtlCol="0">
            <a:spAutoFit/>
          </a:bodyPr>
          <a:lstStyle/>
          <a:p>
            <a:pPr marL="285750" indent="-285750">
              <a:buFont typeface="Arial" panose="020B0604020202020204" pitchFamily="34" charset="0"/>
              <a:buChar char="•"/>
            </a:pPr>
            <a:r>
              <a:rPr lang="en-CA" sz="1600" dirty="0">
                <a:solidFill>
                  <a:srgbClr val="00B0F0"/>
                </a:solidFill>
                <a:latin typeface="+mj-lt"/>
              </a:rPr>
              <a:t>70% of all digital transformation initiatives do not reach their goals. </a:t>
            </a:r>
          </a:p>
          <a:p>
            <a:pPr marL="285750" indent="-285750">
              <a:buFont typeface="Arial" panose="020B0604020202020204" pitchFamily="34" charset="0"/>
              <a:buChar char="•"/>
            </a:pPr>
            <a:endParaRPr lang="en-CA" sz="1600" dirty="0">
              <a:solidFill>
                <a:srgbClr val="00B0F0"/>
              </a:solidFill>
              <a:latin typeface="+mj-lt"/>
            </a:endParaRPr>
          </a:p>
          <a:p>
            <a:pPr marL="285750" indent="-285750">
              <a:buFont typeface="Arial" panose="020B0604020202020204" pitchFamily="34" charset="0"/>
              <a:buChar char="•"/>
            </a:pPr>
            <a:r>
              <a:rPr lang="en-CA" sz="1600" dirty="0">
                <a:solidFill>
                  <a:srgbClr val="00B0F0"/>
                </a:solidFill>
                <a:latin typeface="+mj-lt"/>
              </a:rPr>
              <a:t>Of the $1.3 trillion that was spent on DT in 2019, it was estimated that $900 billion went to waste.    </a:t>
            </a:r>
          </a:p>
        </p:txBody>
      </p:sp>
      <p:sp>
        <p:nvSpPr>
          <p:cNvPr id="2" name="TextBox 1">
            <a:extLst>
              <a:ext uri="{FF2B5EF4-FFF2-40B4-BE49-F238E27FC236}">
                <a16:creationId xmlns:a16="http://schemas.microsoft.com/office/drawing/2014/main" id="{11A0A49B-0B61-4223-9DEC-ADA9ED348F1C}"/>
              </a:ext>
            </a:extLst>
          </p:cNvPr>
          <p:cNvSpPr txBox="1"/>
          <p:nvPr/>
        </p:nvSpPr>
        <p:spPr>
          <a:xfrm rot="16200000">
            <a:off x="1030611" y="867451"/>
            <a:ext cx="1561514" cy="369332"/>
          </a:xfrm>
          <a:prstGeom prst="rect">
            <a:avLst/>
          </a:prstGeom>
          <a:noFill/>
        </p:spPr>
        <p:txBody>
          <a:bodyPr wrap="square" rtlCol="0">
            <a:spAutoFit/>
          </a:bodyPr>
          <a:lstStyle/>
          <a:p>
            <a:pPr algn="ctr"/>
            <a:r>
              <a:rPr lang="en-CA" sz="1800" b="1" dirty="0">
                <a:solidFill>
                  <a:srgbClr val="00B0F0"/>
                </a:solidFill>
                <a:latin typeface="+mj-lt"/>
              </a:rPr>
              <a:t>HBR</a:t>
            </a:r>
            <a:endParaRPr lang="en-CA" b="1" dirty="0">
              <a:solidFill>
                <a:srgbClr val="00B0F0"/>
              </a:solidFill>
            </a:endParaRPr>
          </a:p>
        </p:txBody>
      </p:sp>
      <p:sp>
        <p:nvSpPr>
          <p:cNvPr id="6" name="Rectangle 5">
            <a:extLst>
              <a:ext uri="{FF2B5EF4-FFF2-40B4-BE49-F238E27FC236}">
                <a16:creationId xmlns:a16="http://schemas.microsoft.com/office/drawing/2014/main" id="{7A7E895D-36E7-8F0F-9621-3EDC57E3CD41}"/>
              </a:ext>
            </a:extLst>
          </p:cNvPr>
          <p:cNvSpPr/>
          <p:nvPr/>
        </p:nvSpPr>
        <p:spPr>
          <a:xfrm>
            <a:off x="112542" y="102497"/>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b="1" dirty="0">
                <a:solidFill>
                  <a:schemeClr val="bg1"/>
                </a:solidFill>
                <a:latin typeface="+mj-lt"/>
              </a:rPr>
              <a:t>Digital transformation in local governments</a:t>
            </a:r>
            <a:endParaRPr lang="en-CA" sz="2400" b="1"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951334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85C8E8-213B-451A-9752-182CE923F9D1}"/>
              </a:ext>
            </a:extLst>
          </p:cNvPr>
          <p:cNvSpPr/>
          <p:nvPr/>
        </p:nvSpPr>
        <p:spPr>
          <a:xfrm>
            <a:off x="112542" y="102497"/>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b="1" dirty="0">
                <a:solidFill>
                  <a:schemeClr val="bg1"/>
                </a:solidFill>
                <a:latin typeface="+mj-lt"/>
              </a:rPr>
              <a:t>Digital transformation in local governments</a:t>
            </a:r>
            <a:endParaRPr lang="en-CA" sz="2400" b="1"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
        <p:nvSpPr>
          <p:cNvPr id="2" name="TextBox 1">
            <a:extLst>
              <a:ext uri="{FF2B5EF4-FFF2-40B4-BE49-F238E27FC236}">
                <a16:creationId xmlns:a16="http://schemas.microsoft.com/office/drawing/2014/main" id="{00BBB8B2-606A-4646-99DA-0751EE789F6E}"/>
              </a:ext>
            </a:extLst>
          </p:cNvPr>
          <p:cNvSpPr txBox="1"/>
          <p:nvPr/>
        </p:nvSpPr>
        <p:spPr>
          <a:xfrm>
            <a:off x="112542" y="1870255"/>
            <a:ext cx="11859064" cy="1015663"/>
          </a:xfrm>
          <a:prstGeom prst="rect">
            <a:avLst/>
          </a:prstGeom>
          <a:noFill/>
        </p:spPr>
        <p:txBody>
          <a:bodyPr wrap="square" rtlCol="0">
            <a:spAutoFit/>
          </a:bodyPr>
          <a:lstStyle/>
          <a:p>
            <a:pPr algn="ctr"/>
            <a:r>
              <a:rPr lang="en-US" sz="3200" dirty="0">
                <a:latin typeface="+mj-lt"/>
              </a:rPr>
              <a:t>“</a:t>
            </a:r>
            <a:r>
              <a:rPr lang="en-US" sz="2800" dirty="0">
                <a:latin typeface="+mj-lt"/>
              </a:rPr>
              <a:t>Implementing Digital solutions must begin with understanding the local government outcomes to be achieved than the technology to be implemented.”</a:t>
            </a:r>
            <a:endParaRPr lang="en-CA" sz="2800" dirty="0">
              <a:latin typeface="+mj-lt"/>
            </a:endParaRPr>
          </a:p>
        </p:txBody>
      </p:sp>
      <p:sp>
        <p:nvSpPr>
          <p:cNvPr id="3" name="TextBox 2">
            <a:extLst>
              <a:ext uri="{FF2B5EF4-FFF2-40B4-BE49-F238E27FC236}">
                <a16:creationId xmlns:a16="http://schemas.microsoft.com/office/drawing/2014/main" id="{55D892DB-E516-402F-9D6A-71BA17DD0DE1}"/>
              </a:ext>
            </a:extLst>
          </p:cNvPr>
          <p:cNvSpPr txBox="1"/>
          <p:nvPr/>
        </p:nvSpPr>
        <p:spPr>
          <a:xfrm>
            <a:off x="658470" y="3371043"/>
            <a:ext cx="9214338" cy="2565702"/>
          </a:xfrm>
          <a:prstGeom prst="rect">
            <a:avLst/>
          </a:prstGeom>
          <a:noFill/>
        </p:spPr>
        <p:txBody>
          <a:bodyPr wrap="square" rtlCol="0">
            <a:spAutoFit/>
          </a:bodyPr>
          <a:lstStyle/>
          <a:p>
            <a:pPr marL="342900" lvl="0" indent="-342900" algn="ctr">
              <a:lnSpc>
                <a:spcPct val="107000"/>
              </a:lnSpc>
              <a:spcAft>
                <a:spcPts val="800"/>
              </a:spcAft>
              <a:buFont typeface="Wingdings" panose="05000000000000000000" pitchFamily="2" charset="2"/>
              <a:buChar char=""/>
              <a:tabLst>
                <a:tab pos="457200" algn="l"/>
              </a:tabLst>
            </a:pPr>
            <a:r>
              <a:rPr lang="en-US" sz="1600" dirty="0">
                <a:effectLst/>
                <a:latin typeface="Calibri Light" panose="020F0302020204030204" pitchFamily="34" charset="0"/>
                <a:ea typeface="Calibri" panose="020F0502020204030204" pitchFamily="34" charset="0"/>
                <a:cs typeface="Calibri Light" panose="020F0302020204030204" pitchFamily="34" charset="0"/>
              </a:rPr>
              <a:t>How will we as a local government engage our citizens?</a:t>
            </a:r>
            <a:endParaRPr lang="en-CA" sz="16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gn="ctr">
              <a:lnSpc>
                <a:spcPct val="107000"/>
              </a:lnSpc>
              <a:spcAft>
                <a:spcPts val="800"/>
              </a:spcAft>
              <a:buFont typeface="Wingdings" panose="05000000000000000000" pitchFamily="2" charset="2"/>
              <a:buChar char=""/>
              <a:tabLst>
                <a:tab pos="457200" algn="l"/>
              </a:tabLst>
            </a:pPr>
            <a:r>
              <a:rPr lang="en-US" sz="1600" dirty="0">
                <a:effectLst/>
                <a:latin typeface="Calibri Light" panose="020F0302020204030204" pitchFamily="34" charset="0"/>
                <a:ea typeface="Calibri" panose="020F0502020204030204" pitchFamily="34" charset="0"/>
                <a:cs typeface="Calibri Light" panose="020F0302020204030204" pitchFamily="34" charset="0"/>
              </a:rPr>
              <a:t>How will we empower our employees?</a:t>
            </a:r>
            <a:endParaRPr lang="en-CA" sz="16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gn="ctr">
              <a:lnSpc>
                <a:spcPct val="107000"/>
              </a:lnSpc>
              <a:spcAft>
                <a:spcPts val="800"/>
              </a:spcAft>
              <a:buFont typeface="Wingdings" panose="05000000000000000000" pitchFamily="2" charset="2"/>
              <a:buChar char=""/>
              <a:tabLst>
                <a:tab pos="457200" algn="l"/>
              </a:tabLst>
            </a:pPr>
            <a:r>
              <a:rPr lang="en-US" sz="1600" dirty="0">
                <a:effectLst/>
                <a:latin typeface="Calibri Light" panose="020F0302020204030204" pitchFamily="34" charset="0"/>
                <a:ea typeface="Calibri" panose="020F0502020204030204" pitchFamily="34" charset="0"/>
                <a:cs typeface="Calibri Light" panose="020F0302020204030204" pitchFamily="34" charset="0"/>
              </a:rPr>
              <a:t>How can we optimize existing processes and make them automated with technology?</a:t>
            </a:r>
            <a:endParaRPr lang="en-CA" sz="16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gn="ctr">
              <a:lnSpc>
                <a:spcPct val="107000"/>
              </a:lnSpc>
              <a:spcAft>
                <a:spcPts val="800"/>
              </a:spcAft>
              <a:buFont typeface="Wingdings" panose="05000000000000000000" pitchFamily="2" charset="2"/>
              <a:buChar char=""/>
              <a:tabLst>
                <a:tab pos="457200" algn="l"/>
              </a:tabLst>
            </a:pPr>
            <a:r>
              <a:rPr lang="en-US" sz="1600" dirty="0">
                <a:effectLst/>
                <a:latin typeface="Calibri Light" panose="020F0302020204030204" pitchFamily="34" charset="0"/>
                <a:ea typeface="Calibri" panose="020F0502020204030204" pitchFamily="34" charset="0"/>
                <a:cs typeface="Calibri Light" panose="020F0302020204030204" pitchFamily="34" charset="0"/>
              </a:rPr>
              <a:t>How will we transform our brand and improve or reinvent the services we provide?</a:t>
            </a:r>
            <a:endParaRPr lang="en-CA" sz="16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gn="ctr">
              <a:lnSpc>
                <a:spcPct val="107000"/>
              </a:lnSpc>
              <a:spcAft>
                <a:spcPts val="800"/>
              </a:spcAft>
              <a:buFont typeface="Wingdings" panose="05000000000000000000" pitchFamily="2" charset="2"/>
              <a:buChar char=""/>
              <a:tabLst>
                <a:tab pos="457200" algn="l"/>
              </a:tabLst>
            </a:pPr>
            <a:r>
              <a:rPr lang="en-US" sz="1600" dirty="0">
                <a:effectLst/>
                <a:latin typeface="Calibri Light" panose="020F0302020204030204" pitchFamily="34" charset="0"/>
                <a:ea typeface="Calibri" panose="020F0502020204030204" pitchFamily="34" charset="0"/>
                <a:cs typeface="Calibri Light" panose="020F0302020204030204" pitchFamily="34" charset="0"/>
              </a:rPr>
              <a:t>How could we improve the value to our citizens?</a:t>
            </a:r>
            <a:endParaRPr lang="en-CA" sz="1600" dirty="0">
              <a:effectLst/>
              <a:latin typeface="Calibri Light" panose="020F0302020204030204" pitchFamily="34" charset="0"/>
              <a:ea typeface="Calibri" panose="020F0502020204030204" pitchFamily="34" charset="0"/>
              <a:cs typeface="Calibri Light" panose="020F0302020204030204" pitchFamily="34" charset="0"/>
            </a:endParaRPr>
          </a:p>
          <a:p>
            <a:pPr marL="342900" lvl="0" indent="-342900" algn="ctr">
              <a:lnSpc>
                <a:spcPct val="107000"/>
              </a:lnSpc>
              <a:spcAft>
                <a:spcPts val="800"/>
              </a:spcAft>
              <a:buFont typeface="Wingdings" panose="05000000000000000000" pitchFamily="2" charset="2"/>
              <a:buChar char=""/>
              <a:tabLst>
                <a:tab pos="457200" algn="l"/>
              </a:tabLst>
            </a:pPr>
            <a:r>
              <a:rPr lang="en-US" sz="1600" dirty="0">
                <a:effectLst/>
                <a:latin typeface="Calibri Light" panose="020F0302020204030204" pitchFamily="34" charset="0"/>
                <a:ea typeface="Calibri" panose="020F0502020204030204" pitchFamily="34" charset="0"/>
                <a:cs typeface="Calibri Light" panose="020F0302020204030204" pitchFamily="34" charset="0"/>
              </a:rPr>
              <a:t>How could we improve our citizen’s experience?</a:t>
            </a:r>
            <a:endParaRPr lang="en-CA" sz="1600" dirty="0">
              <a:effectLst/>
              <a:latin typeface="Calibri Light" panose="020F0302020204030204" pitchFamily="34" charset="0"/>
              <a:ea typeface="Calibri" panose="020F0502020204030204" pitchFamily="34" charset="0"/>
              <a:cs typeface="Calibri Light" panose="020F0302020204030204" pitchFamily="34" charset="0"/>
            </a:endParaRPr>
          </a:p>
          <a:p>
            <a:pPr algn="ctr"/>
            <a:endParaRPr lang="en-CA" dirty="0"/>
          </a:p>
        </p:txBody>
      </p:sp>
      <p:pic>
        <p:nvPicPr>
          <p:cNvPr id="5" name="Picture 4" descr="A picture containing clock, drawing&#10;&#10;Description automatically generated">
            <a:extLst>
              <a:ext uri="{FF2B5EF4-FFF2-40B4-BE49-F238E27FC236}">
                <a16:creationId xmlns:a16="http://schemas.microsoft.com/office/drawing/2014/main" id="{A51C36D2-2BA3-4278-8C67-2FB262C5C2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Tree>
    <p:extLst>
      <p:ext uri="{BB962C8B-B14F-4D97-AF65-F5344CB8AC3E}">
        <p14:creationId xmlns:p14="http://schemas.microsoft.com/office/powerpoint/2010/main" val="3060759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627797" y="747765"/>
            <a:ext cx="6100549" cy="5909310"/>
          </a:xfrm>
          <a:prstGeom prst="rect">
            <a:avLst/>
          </a:prstGeom>
          <a:noFill/>
          <a:ln>
            <a:solidFill>
              <a:schemeClr val="accent1">
                <a:shade val="50000"/>
              </a:schemeClr>
            </a:solidFill>
          </a:ln>
        </p:spPr>
        <p:txBody>
          <a:bodyPr wrap="square" rtlCol="0">
            <a:spAutoFit/>
          </a:bodyPr>
          <a:lstStyle/>
          <a:p>
            <a:pPr marL="342900" indent="-342900">
              <a:buFont typeface="Arial" panose="020B0604020202020204" pitchFamily="34" charset="0"/>
              <a:buChar char="•"/>
            </a:pPr>
            <a:r>
              <a:rPr lang="en-US" sz="1400" dirty="0">
                <a:latin typeface="+mj-lt"/>
              </a:rPr>
              <a:t>Improving Accountability and Transparency</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Compliance</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Breaking down organizational “silos”</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Citizens Engagement and Experience</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staff experience and morale</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Attracting new talents </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the quality of life for their citizens and enabling growth</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Enabling JITC ( Just in Time Communication)</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Transforming Services</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Optimizing and automating processes</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Data Quality</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the quality and timeliness of decision making</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Optimizing resource utilization and reducing the cost of delivering services</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Making local government services available anytime, anywhere</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Reducing the cost of “keeping the lights on” </a:t>
            </a:r>
          </a:p>
          <a:p>
            <a:pPr marL="342900" indent="-342900">
              <a:buFont typeface="Arial" panose="020B0604020202020204" pitchFamily="34" charset="0"/>
              <a:buChar char="•"/>
            </a:pPr>
            <a:endParaRPr lang="en-US" sz="1000" dirty="0">
              <a:latin typeface="+mj-lt"/>
            </a:endParaRPr>
          </a:p>
          <a:p>
            <a:pPr marL="342900" indent="-342900">
              <a:buFont typeface="Arial" panose="020B0604020202020204" pitchFamily="34" charset="0"/>
              <a:buChar char="•"/>
            </a:pPr>
            <a:r>
              <a:rPr lang="en-US" sz="1400" dirty="0">
                <a:latin typeface="+mj-lt"/>
              </a:rPr>
              <a:t>Improving risk management and reducing the cost associated with risks</a:t>
            </a:r>
            <a:endParaRPr lang="en-CA" sz="1400" dirty="0"/>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grpSp>
        <p:nvGrpSpPr>
          <p:cNvPr id="11" name="Group 10">
            <a:extLst>
              <a:ext uri="{FF2B5EF4-FFF2-40B4-BE49-F238E27FC236}">
                <a16:creationId xmlns:a16="http://schemas.microsoft.com/office/drawing/2014/main" id="{6E64D78D-0B92-4166-AAB4-17C6B65D2F37}"/>
              </a:ext>
            </a:extLst>
          </p:cNvPr>
          <p:cNvGrpSpPr/>
          <p:nvPr/>
        </p:nvGrpSpPr>
        <p:grpSpPr>
          <a:xfrm rot="19899901">
            <a:off x="8818670" y="537377"/>
            <a:ext cx="912338" cy="804029"/>
            <a:chOff x="4225115" y="1428826"/>
            <a:chExt cx="912338" cy="804029"/>
          </a:xfrm>
        </p:grpSpPr>
        <p:sp>
          <p:nvSpPr>
            <p:cNvPr id="12" name="Teardrop 11">
              <a:extLst>
                <a:ext uri="{FF2B5EF4-FFF2-40B4-BE49-F238E27FC236}">
                  <a16:creationId xmlns:a16="http://schemas.microsoft.com/office/drawing/2014/main" id="{4AE19E0D-FEDF-41A7-8E80-83CBECFBBF9E}"/>
                </a:ext>
              </a:extLst>
            </p:cNvPr>
            <p:cNvSpPr/>
            <p:nvPr/>
          </p:nvSpPr>
          <p:spPr>
            <a:xfrm rot="11475515">
              <a:off x="4225115" y="1428826"/>
              <a:ext cx="912338" cy="804029"/>
            </a:xfrm>
            <a:prstGeom prst="teardrop">
              <a:avLst>
                <a:gd name="adj" fmla="val 200000"/>
              </a:avLst>
            </a:prstGeom>
            <a:solidFill>
              <a:schemeClr val="accent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3" name="Google Shape;547;p43">
              <a:extLst>
                <a:ext uri="{FF2B5EF4-FFF2-40B4-BE49-F238E27FC236}">
                  <a16:creationId xmlns:a16="http://schemas.microsoft.com/office/drawing/2014/main" id="{10A0F13F-2BDD-494E-B676-9181B0D1BDD0}"/>
                </a:ext>
              </a:extLst>
            </p:cNvPr>
            <p:cNvSpPr/>
            <p:nvPr/>
          </p:nvSpPr>
          <p:spPr>
            <a:xfrm>
              <a:off x="4361777" y="1638489"/>
              <a:ext cx="382750" cy="340904"/>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349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7;p43">
              <a:extLst>
                <a:ext uri="{FF2B5EF4-FFF2-40B4-BE49-F238E27FC236}">
                  <a16:creationId xmlns:a16="http://schemas.microsoft.com/office/drawing/2014/main" id="{51BA4477-4ADE-42E2-B941-B1A10C1C78DD}"/>
                </a:ext>
              </a:extLst>
            </p:cNvPr>
            <p:cNvSpPr/>
            <p:nvPr/>
          </p:nvSpPr>
          <p:spPr>
            <a:xfrm flipH="1">
              <a:off x="4574856" y="1742879"/>
              <a:ext cx="382749" cy="340904"/>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TextBox 14">
            <a:extLst>
              <a:ext uri="{FF2B5EF4-FFF2-40B4-BE49-F238E27FC236}">
                <a16:creationId xmlns:a16="http://schemas.microsoft.com/office/drawing/2014/main" id="{A16DD10F-8A60-43C9-9C99-24B7B9856DF4}"/>
              </a:ext>
            </a:extLst>
          </p:cNvPr>
          <p:cNvSpPr txBox="1"/>
          <p:nvPr/>
        </p:nvSpPr>
        <p:spPr>
          <a:xfrm>
            <a:off x="9977675" y="691850"/>
            <a:ext cx="1681004" cy="584775"/>
          </a:xfrm>
          <a:prstGeom prst="rect">
            <a:avLst/>
          </a:prstGeom>
          <a:noFill/>
        </p:spPr>
        <p:txBody>
          <a:bodyPr wrap="square" rtlCol="0">
            <a:spAutoFit/>
          </a:bodyPr>
          <a:lstStyle/>
          <a:p>
            <a:r>
              <a:rPr lang="en-CA" sz="1600" b="1" dirty="0">
                <a:solidFill>
                  <a:schemeClr val="bg1">
                    <a:lumMod val="50000"/>
                  </a:schemeClr>
                </a:solidFill>
                <a:latin typeface="+mn-lt"/>
              </a:rPr>
              <a:t>Enriched Citizens Experience</a:t>
            </a:r>
          </a:p>
        </p:txBody>
      </p:sp>
      <p:grpSp>
        <p:nvGrpSpPr>
          <p:cNvPr id="16" name="Group 15">
            <a:extLst>
              <a:ext uri="{FF2B5EF4-FFF2-40B4-BE49-F238E27FC236}">
                <a16:creationId xmlns:a16="http://schemas.microsoft.com/office/drawing/2014/main" id="{BC6950FC-8799-43D8-86E4-7DE826CC30C9}"/>
              </a:ext>
            </a:extLst>
          </p:cNvPr>
          <p:cNvGrpSpPr/>
          <p:nvPr/>
        </p:nvGrpSpPr>
        <p:grpSpPr>
          <a:xfrm rot="1152951">
            <a:off x="9034361" y="1695128"/>
            <a:ext cx="912338" cy="804029"/>
            <a:chOff x="3491946" y="357613"/>
            <a:chExt cx="912338" cy="804029"/>
          </a:xfrm>
        </p:grpSpPr>
        <p:sp>
          <p:nvSpPr>
            <p:cNvPr id="17" name="Teardrop 16">
              <a:extLst>
                <a:ext uri="{FF2B5EF4-FFF2-40B4-BE49-F238E27FC236}">
                  <a16:creationId xmlns:a16="http://schemas.microsoft.com/office/drawing/2014/main" id="{84A167A0-73B3-46FF-A881-1CBFF36FBDD5}"/>
                </a:ext>
              </a:extLst>
            </p:cNvPr>
            <p:cNvSpPr/>
            <p:nvPr/>
          </p:nvSpPr>
          <p:spPr>
            <a:xfrm rot="11177901">
              <a:off x="3491946" y="357613"/>
              <a:ext cx="912338" cy="804029"/>
            </a:xfrm>
            <a:prstGeom prst="teardrop">
              <a:avLst>
                <a:gd name="adj" fmla="val 200000"/>
              </a:avLst>
            </a:prstGeom>
            <a:solidFill>
              <a:srgbClr val="FF818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18" name="Graphic 17" descr="Users">
              <a:extLst>
                <a:ext uri="{FF2B5EF4-FFF2-40B4-BE49-F238E27FC236}">
                  <a16:creationId xmlns:a16="http://schemas.microsoft.com/office/drawing/2014/main" id="{8F9AB914-41AD-4AB2-B56C-1218220D4A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01405" y="411803"/>
              <a:ext cx="665415" cy="659616"/>
            </a:xfrm>
            <a:prstGeom prst="rect">
              <a:avLst/>
            </a:prstGeom>
          </p:spPr>
        </p:pic>
      </p:grpSp>
      <p:sp>
        <p:nvSpPr>
          <p:cNvPr id="19" name="TextBox 18">
            <a:extLst>
              <a:ext uri="{FF2B5EF4-FFF2-40B4-BE49-F238E27FC236}">
                <a16:creationId xmlns:a16="http://schemas.microsoft.com/office/drawing/2014/main" id="{5C3A2006-7202-4316-9E8A-285751FADE77}"/>
              </a:ext>
            </a:extLst>
          </p:cNvPr>
          <p:cNvSpPr txBox="1"/>
          <p:nvPr/>
        </p:nvSpPr>
        <p:spPr>
          <a:xfrm>
            <a:off x="9977675" y="1882181"/>
            <a:ext cx="1681004" cy="338554"/>
          </a:xfrm>
          <a:prstGeom prst="rect">
            <a:avLst/>
          </a:prstGeom>
          <a:noFill/>
        </p:spPr>
        <p:txBody>
          <a:bodyPr wrap="square" rtlCol="0">
            <a:spAutoFit/>
          </a:bodyPr>
          <a:lstStyle/>
          <a:p>
            <a:r>
              <a:rPr lang="en-CA" sz="1600" b="1" dirty="0">
                <a:solidFill>
                  <a:schemeClr val="bg1">
                    <a:lumMod val="50000"/>
                  </a:schemeClr>
                </a:solidFill>
                <a:latin typeface="+mn-lt"/>
              </a:rPr>
              <a:t>Empowered Staff</a:t>
            </a:r>
          </a:p>
        </p:txBody>
      </p:sp>
      <p:grpSp>
        <p:nvGrpSpPr>
          <p:cNvPr id="20" name="Group 19">
            <a:extLst>
              <a:ext uri="{FF2B5EF4-FFF2-40B4-BE49-F238E27FC236}">
                <a16:creationId xmlns:a16="http://schemas.microsoft.com/office/drawing/2014/main" id="{F627B4D7-C91C-41E6-8DF0-18EE9B644B6E}"/>
              </a:ext>
            </a:extLst>
          </p:cNvPr>
          <p:cNvGrpSpPr/>
          <p:nvPr/>
        </p:nvGrpSpPr>
        <p:grpSpPr>
          <a:xfrm rot="19763593">
            <a:off x="9025106" y="2770313"/>
            <a:ext cx="811098" cy="904387"/>
            <a:chOff x="3701673" y="3902480"/>
            <a:chExt cx="811098" cy="904387"/>
          </a:xfrm>
        </p:grpSpPr>
        <p:sp>
          <p:nvSpPr>
            <p:cNvPr id="21" name="Teardrop 20">
              <a:extLst>
                <a:ext uri="{FF2B5EF4-FFF2-40B4-BE49-F238E27FC236}">
                  <a16:creationId xmlns:a16="http://schemas.microsoft.com/office/drawing/2014/main" id="{C8A1B8B5-5233-4084-A089-1FBC78C2C5F2}"/>
                </a:ext>
              </a:extLst>
            </p:cNvPr>
            <p:cNvSpPr/>
            <p:nvPr/>
          </p:nvSpPr>
          <p:spPr>
            <a:xfrm rot="14719335">
              <a:off x="3655028" y="3949125"/>
              <a:ext cx="904387" cy="811098"/>
            </a:xfrm>
            <a:prstGeom prst="teardrop">
              <a:avLst>
                <a:gd name="adj" fmla="val 200000"/>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22" name="Graphic 21" descr="Money">
              <a:extLst>
                <a:ext uri="{FF2B5EF4-FFF2-40B4-BE49-F238E27FC236}">
                  <a16:creationId xmlns:a16="http://schemas.microsoft.com/office/drawing/2014/main" id="{489E040C-4E9A-4467-8774-0CE203B24E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6176" y="3978422"/>
              <a:ext cx="644383" cy="644383"/>
            </a:xfrm>
            <a:prstGeom prst="rect">
              <a:avLst/>
            </a:prstGeom>
          </p:spPr>
        </p:pic>
      </p:grpSp>
      <p:sp>
        <p:nvSpPr>
          <p:cNvPr id="23" name="TextBox 22">
            <a:extLst>
              <a:ext uri="{FF2B5EF4-FFF2-40B4-BE49-F238E27FC236}">
                <a16:creationId xmlns:a16="http://schemas.microsoft.com/office/drawing/2014/main" id="{17E8665E-4D3C-4AEA-8CB4-93B3B92743A9}"/>
              </a:ext>
            </a:extLst>
          </p:cNvPr>
          <p:cNvSpPr txBox="1"/>
          <p:nvPr/>
        </p:nvSpPr>
        <p:spPr>
          <a:xfrm>
            <a:off x="9977675" y="2824734"/>
            <a:ext cx="1617021" cy="830997"/>
          </a:xfrm>
          <a:prstGeom prst="rect">
            <a:avLst/>
          </a:prstGeom>
          <a:noFill/>
        </p:spPr>
        <p:txBody>
          <a:bodyPr wrap="square" rtlCol="0">
            <a:spAutoFit/>
          </a:bodyPr>
          <a:lstStyle/>
          <a:p>
            <a:r>
              <a:rPr lang="en-CA" sz="1600" b="1" dirty="0">
                <a:solidFill>
                  <a:schemeClr val="bg1">
                    <a:lumMod val="50000"/>
                  </a:schemeClr>
                </a:solidFill>
                <a:latin typeface="+mn-lt"/>
              </a:rPr>
              <a:t>Enhanced financial capability</a:t>
            </a:r>
          </a:p>
        </p:txBody>
      </p:sp>
      <p:grpSp>
        <p:nvGrpSpPr>
          <p:cNvPr id="24" name="Group 23">
            <a:extLst>
              <a:ext uri="{FF2B5EF4-FFF2-40B4-BE49-F238E27FC236}">
                <a16:creationId xmlns:a16="http://schemas.microsoft.com/office/drawing/2014/main" id="{2ABEC28C-CD8D-4C94-B4BD-68EB0FF11237}"/>
              </a:ext>
            </a:extLst>
          </p:cNvPr>
          <p:cNvGrpSpPr/>
          <p:nvPr/>
        </p:nvGrpSpPr>
        <p:grpSpPr>
          <a:xfrm>
            <a:off x="9023487" y="3898371"/>
            <a:ext cx="814334" cy="904387"/>
            <a:chOff x="4338872" y="2808320"/>
            <a:chExt cx="814334" cy="904387"/>
          </a:xfrm>
        </p:grpSpPr>
        <p:sp>
          <p:nvSpPr>
            <p:cNvPr id="25" name="Teardrop 24">
              <a:extLst>
                <a:ext uri="{FF2B5EF4-FFF2-40B4-BE49-F238E27FC236}">
                  <a16:creationId xmlns:a16="http://schemas.microsoft.com/office/drawing/2014/main" id="{CA4D61E2-864E-4934-A459-9E69A14A0344}"/>
                </a:ext>
              </a:extLst>
            </p:cNvPr>
            <p:cNvSpPr/>
            <p:nvPr/>
          </p:nvSpPr>
          <p:spPr>
            <a:xfrm rot="14392395">
              <a:off x="4295463" y="2854965"/>
              <a:ext cx="904387" cy="811098"/>
            </a:xfrm>
            <a:prstGeom prst="teardrop">
              <a:avLst>
                <a:gd name="adj" fmla="val 200000"/>
              </a:avLst>
            </a:prstGeom>
            <a:solidFill>
              <a:srgbClr val="9DB96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26" name="Google Shape;658;p43">
              <a:extLst>
                <a:ext uri="{FF2B5EF4-FFF2-40B4-BE49-F238E27FC236}">
                  <a16:creationId xmlns:a16="http://schemas.microsoft.com/office/drawing/2014/main" id="{EE160430-B50E-4116-8C08-9F0F2F6989DF}"/>
                </a:ext>
              </a:extLst>
            </p:cNvPr>
            <p:cNvGrpSpPr/>
            <p:nvPr/>
          </p:nvGrpSpPr>
          <p:grpSpPr>
            <a:xfrm>
              <a:off x="4338872" y="2944063"/>
              <a:ext cx="641004" cy="515509"/>
              <a:chOff x="5693027" y="2176119"/>
              <a:chExt cx="517578" cy="384825"/>
            </a:xfrm>
          </p:grpSpPr>
          <p:sp>
            <p:nvSpPr>
              <p:cNvPr id="27" name="Google Shape;659;p43">
                <a:extLst>
                  <a:ext uri="{FF2B5EF4-FFF2-40B4-BE49-F238E27FC236}">
                    <a16:creationId xmlns:a16="http://schemas.microsoft.com/office/drawing/2014/main" id="{E1F0C9CE-6C2F-455D-A694-9AF133B1D03E}"/>
                  </a:ext>
                </a:extLst>
              </p:cNvPr>
              <p:cNvSpPr/>
              <p:nvPr/>
            </p:nvSpPr>
            <p:spPr>
              <a:xfrm>
                <a:off x="5693027" y="2176119"/>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317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60;p43">
                <a:extLst>
                  <a:ext uri="{FF2B5EF4-FFF2-40B4-BE49-F238E27FC236}">
                    <a16:creationId xmlns:a16="http://schemas.microsoft.com/office/drawing/2014/main" id="{549F0D1C-F8A7-4034-8866-B6D2C6093277}"/>
                  </a:ext>
                </a:extLst>
              </p:cNvPr>
              <p:cNvSpPr/>
              <p:nvPr/>
            </p:nvSpPr>
            <p:spPr>
              <a:xfrm>
                <a:off x="6012080" y="2362419"/>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317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9" name="TextBox 28">
            <a:extLst>
              <a:ext uri="{FF2B5EF4-FFF2-40B4-BE49-F238E27FC236}">
                <a16:creationId xmlns:a16="http://schemas.microsoft.com/office/drawing/2014/main" id="{B71B462D-941F-44B5-891F-42BAB61EAD11}"/>
              </a:ext>
            </a:extLst>
          </p:cNvPr>
          <p:cNvSpPr txBox="1"/>
          <p:nvPr/>
        </p:nvSpPr>
        <p:spPr>
          <a:xfrm>
            <a:off x="9983219" y="4062381"/>
            <a:ext cx="1953509" cy="615553"/>
          </a:xfrm>
          <a:prstGeom prst="rect">
            <a:avLst/>
          </a:prstGeom>
          <a:noFill/>
        </p:spPr>
        <p:txBody>
          <a:bodyPr wrap="square" rtlCol="0">
            <a:spAutoFit/>
          </a:bodyPr>
          <a:lstStyle/>
          <a:p>
            <a:r>
              <a:rPr lang="en-CA" sz="1600" b="1" dirty="0">
                <a:solidFill>
                  <a:schemeClr val="bg1">
                    <a:lumMod val="50000"/>
                  </a:schemeClr>
                </a:solidFill>
                <a:latin typeface="+mn-lt"/>
              </a:rPr>
              <a:t>Optimized</a:t>
            </a:r>
            <a:r>
              <a:rPr lang="en-CA" sz="1800" b="1" dirty="0">
                <a:solidFill>
                  <a:schemeClr val="bg1">
                    <a:lumMod val="50000"/>
                  </a:schemeClr>
                </a:solidFill>
                <a:latin typeface="+mn-lt"/>
              </a:rPr>
              <a:t> </a:t>
            </a:r>
          </a:p>
          <a:p>
            <a:r>
              <a:rPr lang="en-CA" sz="1600" b="1" dirty="0">
                <a:solidFill>
                  <a:schemeClr val="bg1">
                    <a:lumMod val="50000"/>
                  </a:schemeClr>
                </a:solidFill>
                <a:latin typeface="+mn-lt"/>
              </a:rPr>
              <a:t>operations</a:t>
            </a:r>
          </a:p>
        </p:txBody>
      </p:sp>
      <p:pic>
        <p:nvPicPr>
          <p:cNvPr id="30" name="Graphic 29" descr="Cycle with people">
            <a:extLst>
              <a:ext uri="{FF2B5EF4-FFF2-40B4-BE49-F238E27FC236}">
                <a16:creationId xmlns:a16="http://schemas.microsoft.com/office/drawing/2014/main" id="{1A150A31-F331-4ADB-BC41-4D762096FA0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69490" y="5245388"/>
            <a:ext cx="805349" cy="805349"/>
          </a:xfrm>
          <a:prstGeom prst="rect">
            <a:avLst/>
          </a:prstGeom>
        </p:spPr>
      </p:pic>
      <p:pic>
        <p:nvPicPr>
          <p:cNvPr id="31" name="Graphic 30" descr="Cycle with people">
            <a:extLst>
              <a:ext uri="{FF2B5EF4-FFF2-40B4-BE49-F238E27FC236}">
                <a16:creationId xmlns:a16="http://schemas.microsoft.com/office/drawing/2014/main" id="{F6FABD42-3442-4766-AEFF-91F57C210A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21720" y="5245387"/>
            <a:ext cx="805349" cy="805349"/>
          </a:xfrm>
          <a:prstGeom prst="rect">
            <a:avLst/>
          </a:prstGeom>
        </p:spPr>
      </p:pic>
      <p:sp>
        <p:nvSpPr>
          <p:cNvPr id="32" name="Teardrop 31">
            <a:extLst>
              <a:ext uri="{FF2B5EF4-FFF2-40B4-BE49-F238E27FC236}">
                <a16:creationId xmlns:a16="http://schemas.microsoft.com/office/drawing/2014/main" id="{65D2F38C-4428-4893-BCC3-0D8FD7C26BDC}"/>
              </a:ext>
            </a:extLst>
          </p:cNvPr>
          <p:cNvSpPr/>
          <p:nvPr/>
        </p:nvSpPr>
        <p:spPr>
          <a:xfrm rot="13950902">
            <a:off x="9034361" y="5157512"/>
            <a:ext cx="912338" cy="804029"/>
          </a:xfrm>
          <a:prstGeom prst="teardrop">
            <a:avLst>
              <a:gd name="adj" fmla="val 200000"/>
            </a:avLst>
          </a:prstGeom>
          <a:solidFill>
            <a:schemeClr val="accent6">
              <a:lumMod val="60000"/>
              <a:lumOff val="4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3" name="TextBox 32">
            <a:extLst>
              <a:ext uri="{FF2B5EF4-FFF2-40B4-BE49-F238E27FC236}">
                <a16:creationId xmlns:a16="http://schemas.microsoft.com/office/drawing/2014/main" id="{59B7F13C-9F5F-47D8-9185-2CD56725935A}"/>
              </a:ext>
            </a:extLst>
          </p:cNvPr>
          <p:cNvSpPr txBox="1"/>
          <p:nvPr/>
        </p:nvSpPr>
        <p:spPr>
          <a:xfrm>
            <a:off x="10009935" y="5109281"/>
            <a:ext cx="1953509" cy="830997"/>
          </a:xfrm>
          <a:prstGeom prst="rect">
            <a:avLst/>
          </a:prstGeom>
          <a:noFill/>
        </p:spPr>
        <p:txBody>
          <a:bodyPr wrap="square" rtlCol="0">
            <a:spAutoFit/>
          </a:bodyPr>
          <a:lstStyle/>
          <a:p>
            <a:r>
              <a:rPr lang="en-CA" sz="1600" b="1" dirty="0">
                <a:solidFill>
                  <a:schemeClr val="bg1">
                    <a:lumMod val="50000"/>
                  </a:schemeClr>
                </a:solidFill>
                <a:latin typeface="+mn-lt"/>
              </a:rPr>
              <a:t>Innovative organizational culture</a:t>
            </a:r>
          </a:p>
        </p:txBody>
      </p:sp>
      <p:pic>
        <p:nvPicPr>
          <p:cNvPr id="34" name="Graphic 33" descr="Cycle with people">
            <a:extLst>
              <a:ext uri="{FF2B5EF4-FFF2-40B4-BE49-F238E27FC236}">
                <a16:creationId xmlns:a16="http://schemas.microsoft.com/office/drawing/2014/main" id="{A5C2ACE6-B798-4BAC-A639-E1FBAAD33C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73257" y="5109281"/>
            <a:ext cx="805349" cy="805349"/>
          </a:xfrm>
          <a:prstGeom prst="rect">
            <a:avLst/>
          </a:prstGeom>
        </p:spPr>
      </p:pic>
      <p:sp>
        <p:nvSpPr>
          <p:cNvPr id="35" name="Arrow: Right 34">
            <a:extLst>
              <a:ext uri="{FF2B5EF4-FFF2-40B4-BE49-F238E27FC236}">
                <a16:creationId xmlns:a16="http://schemas.microsoft.com/office/drawing/2014/main" id="{E0F135B0-F763-4BF6-892B-5CCD5B72D4A6}"/>
              </a:ext>
            </a:extLst>
          </p:cNvPr>
          <p:cNvSpPr/>
          <p:nvPr/>
        </p:nvSpPr>
        <p:spPr>
          <a:xfrm>
            <a:off x="7073731" y="1654584"/>
            <a:ext cx="759901" cy="37351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854CCA10-0934-0633-387D-1A7E87782C40}"/>
              </a:ext>
            </a:extLst>
          </p:cNvPr>
          <p:cNvSpPr/>
          <p:nvPr/>
        </p:nvSpPr>
        <p:spPr>
          <a:xfrm>
            <a:off x="112542" y="102497"/>
            <a:ext cx="9280477" cy="545911"/>
          </a:xfrm>
          <a:prstGeom prst="rect">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b="1" dirty="0">
                <a:solidFill>
                  <a:schemeClr val="bg1"/>
                </a:solidFill>
                <a:latin typeface="+mj-lt"/>
              </a:rPr>
              <a:t>Digital transformation in local governments</a:t>
            </a:r>
            <a:endParaRPr lang="en-CA" sz="2400" b="1"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1705614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083882" y="659011"/>
            <a:ext cx="7732542" cy="6155531"/>
          </a:xfrm>
          <a:prstGeom prst="rect">
            <a:avLst/>
          </a:prstGeom>
          <a:noFill/>
          <a:ln>
            <a:solidFill>
              <a:schemeClr val="accent1">
                <a:shade val="50000"/>
              </a:schemeClr>
            </a:solidFill>
          </a:ln>
        </p:spPr>
        <p:txBody>
          <a:bodyPr wrap="square" rtlCol="0">
            <a:spAutoFit/>
          </a:bodyPr>
          <a:lstStyle/>
          <a:p>
            <a:pPr marL="457200" indent="-457200">
              <a:buFont typeface="+mj-lt"/>
              <a:buAutoNum type="arabicPeriod"/>
            </a:pPr>
            <a:r>
              <a:rPr lang="en-US" sz="2000" b="1" dirty="0">
                <a:solidFill>
                  <a:srgbClr val="C00000"/>
                </a:solidFill>
                <a:latin typeface="+mj-lt"/>
              </a:rPr>
              <a:t>To improve Citizens Engagement  &amp; Experience</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Improve staff experience and morale</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optimize resource management and utilization</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reduce the cost of delivering services</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improve accountability and transparency</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improve communication &amp; collaboration</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protect critical assets being destroyed</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improve the quality  of decision and timeliness of decision making</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protect security and privacy of data</a:t>
            </a:r>
          </a:p>
          <a:p>
            <a:pPr marL="457200" indent="-457200">
              <a:buFont typeface="+mj-lt"/>
              <a:buAutoNum type="arabicPeriod"/>
            </a:pPr>
            <a:endParaRPr lang="en-US" sz="2000" b="1" dirty="0">
              <a:solidFill>
                <a:srgbClr val="C00000"/>
              </a:solidFill>
              <a:latin typeface="+mj-lt"/>
            </a:endParaRPr>
          </a:p>
          <a:p>
            <a:pPr marL="457200" indent="-457200">
              <a:buFont typeface="+mj-lt"/>
              <a:buAutoNum type="arabicPeriod"/>
            </a:pPr>
            <a:r>
              <a:rPr lang="en-US" sz="2000" b="1" dirty="0">
                <a:solidFill>
                  <a:srgbClr val="C00000"/>
                </a:solidFill>
                <a:latin typeface="+mj-lt"/>
              </a:rPr>
              <a:t>To align and optimize resources citizens need </a:t>
            </a:r>
            <a:endParaRPr lang="en-CA" sz="1400" b="1" dirty="0">
              <a:solidFill>
                <a:srgbClr val="C00000"/>
              </a:solidFill>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14B3D0D5-C32A-2F45-9366-C6716F2F1E5E}"/>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
        <p:nvSpPr>
          <p:cNvPr id="7" name="Oval 6">
            <a:extLst>
              <a:ext uri="{FF2B5EF4-FFF2-40B4-BE49-F238E27FC236}">
                <a16:creationId xmlns:a16="http://schemas.microsoft.com/office/drawing/2014/main" id="{D280E3A7-D77B-787E-A60C-08ADA751FAEC}"/>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Tree>
    <p:extLst>
      <p:ext uri="{BB962C8B-B14F-4D97-AF65-F5344CB8AC3E}">
        <p14:creationId xmlns:p14="http://schemas.microsoft.com/office/powerpoint/2010/main" val="1906649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1783417"/>
            <a:ext cx="7571306" cy="3231654"/>
          </a:xfrm>
          <a:prstGeom prst="rect">
            <a:avLst/>
          </a:prstGeom>
          <a:noFill/>
          <a:ln>
            <a:solidFill>
              <a:schemeClr val="accent1">
                <a:shade val="50000"/>
              </a:schemeClr>
            </a:solidFill>
          </a:ln>
        </p:spPr>
        <p:txBody>
          <a:bodyPr wrap="square" rtlCol="0">
            <a:spAutoFit/>
          </a:bodyPr>
          <a:lstStyle/>
          <a:p>
            <a:pPr marL="342900" indent="-342900">
              <a:buFont typeface="Wingdings" panose="05000000000000000000" pitchFamily="2" charset="2"/>
              <a:buChar char="ü"/>
            </a:pPr>
            <a:r>
              <a:rPr lang="en-US" sz="2000" b="1" dirty="0">
                <a:solidFill>
                  <a:srgbClr val="C00000"/>
                </a:solidFill>
                <a:latin typeface="+mj-lt"/>
              </a:rPr>
              <a:t>To Improve Citizens Engagement  &amp; Experience</a:t>
            </a:r>
          </a:p>
          <a:p>
            <a:pPr marL="342900" indent="-342900">
              <a:buFont typeface="Wingdings" panose="05000000000000000000" pitchFamily="2" charset="2"/>
              <a:buChar char="ü"/>
            </a:pPr>
            <a:endParaRPr lang="en-US" sz="2000" dirty="0">
              <a:latin typeface="+mj-lt"/>
            </a:endParaRPr>
          </a:p>
          <a:p>
            <a:pPr marL="742950" lvl="1" indent="-285750">
              <a:buFont typeface="Arial" panose="020B0604020202020204" pitchFamily="34" charset="0"/>
              <a:buChar char="•"/>
            </a:pPr>
            <a:r>
              <a:rPr lang="en-US" dirty="0">
                <a:latin typeface="+mj-lt"/>
              </a:rPr>
              <a:t>Share their ideas and suggestions</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Report issues and problems from anywhere, anytime.</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Obtain services /information from anywhere, anytime.</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Engage with their local governments to participate in community activities, etc.</a:t>
            </a:r>
            <a:endParaRPr lang="en-CA" dirty="0">
              <a:latin typeface="+mj-lt"/>
            </a:endParaRP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417425" y="250051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B89D69AB-F7CA-04E4-1007-1B9F4CDF1CFA}"/>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9F985A28-2CB2-D6CA-7FA2-13F21C275D0C}"/>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1623970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3508653"/>
          </a:xfrm>
          <a:prstGeom prst="rect">
            <a:avLst/>
          </a:prstGeom>
          <a:noFill/>
          <a:ln>
            <a:solidFill>
              <a:schemeClr val="accent1">
                <a:shade val="50000"/>
              </a:schemeClr>
            </a:solidFill>
          </a:ln>
        </p:spPr>
        <p:txBody>
          <a:bodyPr wrap="square" rtlCol="0">
            <a:spAutoFit/>
          </a:bodyPr>
          <a:lstStyle/>
          <a:p>
            <a:pPr marL="342900" indent="-342900">
              <a:buFont typeface="Wingdings" panose="05000000000000000000" pitchFamily="2" charset="2"/>
              <a:buChar char="ü"/>
            </a:pPr>
            <a:r>
              <a:rPr lang="en-US" sz="2000" b="1" dirty="0">
                <a:solidFill>
                  <a:srgbClr val="C00000"/>
                </a:solidFill>
                <a:latin typeface="+mj-lt"/>
              </a:rPr>
              <a:t>To improve staff experience and morale</a:t>
            </a:r>
          </a:p>
          <a:p>
            <a:pPr marL="342900" indent="-342900">
              <a:buFont typeface="Wingdings" panose="05000000000000000000" pitchFamily="2" charset="2"/>
              <a:buChar char="ü"/>
            </a:pPr>
            <a:endParaRPr lang="en-US" sz="2000" dirty="0">
              <a:solidFill>
                <a:srgbClr val="C00000"/>
              </a:solidFill>
              <a:latin typeface="+mj-lt"/>
            </a:endParaRPr>
          </a:p>
          <a:p>
            <a:pPr marL="742950" lvl="1" indent="-285750">
              <a:buFont typeface="Arial" panose="020B0604020202020204" pitchFamily="34" charset="0"/>
              <a:buChar char="•"/>
            </a:pPr>
            <a:r>
              <a:rPr lang="en-US" dirty="0">
                <a:latin typeface="+mj-lt"/>
              </a:rPr>
              <a:t>Access to accurate and timely data to make informed decisions, provide best in class services</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Access to data from anywhere, anytime to carry out their roles and responsibilities</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Ability to communicate and collaborate with internal and external stakeholders in an effective and efficient manner</a:t>
            </a:r>
          </a:p>
          <a:p>
            <a:pPr marL="742950" lvl="1" indent="-285750">
              <a:buFont typeface="Arial" panose="020B0604020202020204" pitchFamily="34" charset="0"/>
              <a:buChar char="•"/>
            </a:pPr>
            <a:endParaRPr lang="en-US" dirty="0">
              <a:latin typeface="+mj-lt"/>
            </a:endParaRP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AE651A4D-E754-E278-AEA6-8F771D25CDC6}"/>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CC4B6B39-F919-EA5E-E199-0E8B969A5BB8}"/>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4235886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3508653"/>
          </a:xfrm>
          <a:prstGeom prst="rect">
            <a:avLst/>
          </a:prstGeom>
          <a:noFill/>
          <a:ln>
            <a:solidFill>
              <a:schemeClr val="accent1">
                <a:shade val="50000"/>
              </a:schemeClr>
            </a:solidFill>
          </a:ln>
        </p:spPr>
        <p:txBody>
          <a:bodyPr wrap="square" rtlCol="0">
            <a:spAutoFit/>
          </a:bodyPr>
          <a:lstStyle/>
          <a:p>
            <a:pPr marL="342900" indent="-342900">
              <a:buFont typeface="Wingdings" panose="05000000000000000000" pitchFamily="2" charset="2"/>
              <a:buChar char="ü"/>
            </a:pPr>
            <a:r>
              <a:rPr lang="en-US" sz="2000" b="1" dirty="0">
                <a:solidFill>
                  <a:srgbClr val="C00000"/>
                </a:solidFill>
                <a:latin typeface="+mj-lt"/>
              </a:rPr>
              <a:t>To optimize resource management and utilization</a:t>
            </a:r>
          </a:p>
          <a:p>
            <a:pPr marL="342900" indent="-342900">
              <a:buFont typeface="Wingdings" panose="05000000000000000000" pitchFamily="2" charset="2"/>
              <a:buChar char="ü"/>
            </a:pPr>
            <a:endParaRPr lang="en-US" sz="2000" dirty="0">
              <a:solidFill>
                <a:srgbClr val="C00000"/>
              </a:solidFill>
              <a:latin typeface="+mj-lt"/>
            </a:endParaRPr>
          </a:p>
          <a:p>
            <a:pPr marL="742950" lvl="1" indent="-285750">
              <a:lnSpc>
                <a:spcPct val="107000"/>
              </a:lnSpc>
              <a:spcAft>
                <a:spcPts val="800"/>
              </a:spcAft>
              <a:buFont typeface="Arial" panose="020B0604020202020204" pitchFamily="34" charset="0"/>
              <a:buChar char="•"/>
              <a:tabLst>
                <a:tab pos="9144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Ability to have accurate data about their assets and other resources to manage their assets effectively, efficiently, and economically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Ability to make informed decisions about asset utilization, assets replacements, etc.</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Ability to allocate and utilize resources optimally to provide maximum value to stakeholders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endParaRPr lang="en-US" dirty="0">
              <a:latin typeface="+mj-lt"/>
            </a:endParaRP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A29BE897-32A4-D208-77DE-3C0F33E502FA}"/>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736E9C62-0142-74C8-86FC-C1AAFFE3A061}"/>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2467312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2677656"/>
          </a:xfrm>
          <a:prstGeom prst="rect">
            <a:avLst/>
          </a:prstGeom>
          <a:noFill/>
          <a:ln>
            <a:solidFill>
              <a:schemeClr val="accent1">
                <a:shade val="50000"/>
              </a:schemeClr>
            </a:solidFill>
          </a:ln>
        </p:spPr>
        <p:txBody>
          <a:bodyPr wrap="square" rtlCol="0">
            <a:spAutoFit/>
          </a:bodyPr>
          <a:lstStyle/>
          <a:p>
            <a:pPr marL="342900" indent="-342900">
              <a:buFont typeface="Wingdings" panose="05000000000000000000" pitchFamily="2" charset="2"/>
              <a:buChar char="ü"/>
            </a:pPr>
            <a:r>
              <a:rPr lang="en-US" sz="2000" b="1" dirty="0">
                <a:solidFill>
                  <a:srgbClr val="C00000"/>
                </a:solidFill>
                <a:latin typeface="+mj-lt"/>
              </a:rPr>
              <a:t>To reduce the cost of delivering services</a:t>
            </a:r>
          </a:p>
          <a:p>
            <a:pPr marL="342900" indent="-342900">
              <a:buFont typeface="Wingdings" panose="05000000000000000000" pitchFamily="2" charset="2"/>
              <a:buChar char="ü"/>
            </a:pPr>
            <a:endParaRPr lang="en-US" sz="2000" dirty="0">
              <a:latin typeface="+mj-lt"/>
            </a:endParaRPr>
          </a:p>
          <a:p>
            <a:pPr marL="742950" lvl="1" indent="-285750">
              <a:buFont typeface="Arial" panose="020B0604020202020204" pitchFamily="34" charset="0"/>
              <a:buChar char="•"/>
            </a:pPr>
            <a:r>
              <a:rPr lang="en-US" dirty="0">
                <a:latin typeface="+mj-lt"/>
              </a:rPr>
              <a:t>Ability to assign resources in an optimal manner</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Understand the service utilization by citizens to eliminate low value services</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Ability to plan services based on citizens needs</a:t>
            </a: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405995" y="250051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BA020B9C-CEBC-7430-E63F-493199DC8C01}"/>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BE007529-CC1E-BABE-4295-6DAE13C74614}"/>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3739039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2954655"/>
          </a:xfrm>
          <a:prstGeom prst="rect">
            <a:avLst/>
          </a:prstGeom>
          <a:noFill/>
          <a:ln>
            <a:solidFill>
              <a:schemeClr val="accent1">
                <a:shade val="50000"/>
              </a:schemeClr>
            </a:solidFill>
          </a:ln>
        </p:spPr>
        <p:txBody>
          <a:bodyPr wrap="square" rtlCol="0">
            <a:spAutoFit/>
          </a:bodyPr>
          <a:lstStyle/>
          <a:p>
            <a:pPr marL="342900" indent="-342900">
              <a:buFont typeface="Wingdings" panose="05000000000000000000" pitchFamily="2" charset="2"/>
              <a:buChar char="ü"/>
            </a:pPr>
            <a:r>
              <a:rPr lang="en-US" sz="2000" b="1" dirty="0">
                <a:solidFill>
                  <a:srgbClr val="C00000"/>
                </a:solidFill>
                <a:latin typeface="+mj-lt"/>
              </a:rPr>
              <a:t>To improve accountability and transparency</a:t>
            </a:r>
          </a:p>
          <a:p>
            <a:pPr marL="342900" indent="-342900">
              <a:buFont typeface="Wingdings" panose="05000000000000000000" pitchFamily="2" charset="2"/>
              <a:buChar char="ü"/>
            </a:pPr>
            <a:endParaRPr lang="en-US" sz="2000" dirty="0">
              <a:solidFill>
                <a:srgbClr val="C00000"/>
              </a:solidFill>
              <a:latin typeface="+mj-lt"/>
            </a:endParaRPr>
          </a:p>
          <a:p>
            <a:pPr marL="742950" lvl="1" indent="-285750">
              <a:buFont typeface="Arial" panose="020B0604020202020204" pitchFamily="34" charset="0"/>
              <a:buChar char="•"/>
            </a:pPr>
            <a:r>
              <a:rPr lang="en-US" dirty="0">
                <a:latin typeface="+mj-lt"/>
              </a:rPr>
              <a:t>Ability to provide service level information to citizens</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Ability to develop key performance indicators to measure, manage and improve performance</a:t>
            </a:r>
          </a:p>
          <a:p>
            <a:pPr marL="742950" lvl="1" indent="-285750">
              <a:buFont typeface="Arial" panose="020B0604020202020204" pitchFamily="34" charset="0"/>
              <a:buChar char="•"/>
            </a:pPr>
            <a:endParaRPr lang="en-US" dirty="0">
              <a:latin typeface="+mj-lt"/>
            </a:endParaRPr>
          </a:p>
          <a:p>
            <a:pPr marL="742950" lvl="1" indent="-285750">
              <a:buFont typeface="Arial" panose="020B0604020202020204" pitchFamily="34" charset="0"/>
              <a:buChar char="•"/>
            </a:pPr>
            <a:r>
              <a:rPr lang="en-US" dirty="0">
                <a:latin typeface="+mj-lt"/>
              </a:rPr>
              <a:t>Ability to share resource data and other forms of information with citizens on a timely manner</a:t>
            </a: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A1ACA2A1-D08A-781A-C53F-84AB6AD5E33D}"/>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20D8AF3C-88D4-941C-BF83-92A6AFCFB95F}"/>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841970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2805255"/>
          </a:xfrm>
          <a:prstGeom prst="rect">
            <a:avLst/>
          </a:prstGeom>
          <a:noFill/>
          <a:ln>
            <a:solidFill>
              <a:schemeClr val="accent1">
                <a:shade val="50000"/>
              </a:schemeClr>
            </a:solidFill>
          </a:ln>
        </p:spPr>
        <p:txBody>
          <a:bodyPr wrap="square" rtlCol="0">
            <a:spAutoFit/>
          </a:bodyPr>
          <a:lstStyle/>
          <a:p>
            <a:pPr marL="342900" indent="-342900">
              <a:buFont typeface="Wingdings" panose="05000000000000000000" pitchFamily="2" charset="2"/>
              <a:buChar char="ü"/>
            </a:pPr>
            <a:r>
              <a:rPr lang="en-US" sz="2000" b="1" dirty="0">
                <a:solidFill>
                  <a:srgbClr val="C00000"/>
                </a:solidFill>
                <a:latin typeface="+mj-lt"/>
              </a:rPr>
              <a:t>To improve communication</a:t>
            </a:r>
            <a:endParaRPr lang="en-CA" sz="1400" b="1" dirty="0">
              <a:solidFill>
                <a:srgbClr val="C00000"/>
              </a:solidFill>
            </a:endParaRPr>
          </a:p>
          <a:p>
            <a:pPr marL="342900" indent="-342900">
              <a:buFont typeface="Wingdings" panose="05000000000000000000" pitchFamily="2" charset="2"/>
              <a:buChar char="ü"/>
            </a:pPr>
            <a:endParaRPr lang="en-US" sz="2000" dirty="0">
              <a:latin typeface="+mj-lt"/>
            </a:endParaRPr>
          </a:p>
          <a:p>
            <a:pPr marL="742950" lvl="1" indent="-285750">
              <a:lnSpc>
                <a:spcPct val="107000"/>
              </a:lnSpc>
              <a:spcAft>
                <a:spcPts val="800"/>
              </a:spcAft>
              <a:buFont typeface="Arial" panose="020B0604020202020204" pitchFamily="34" charset="0"/>
              <a:buChar char="•"/>
              <a:tabLst>
                <a:tab pos="9144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Ability to provide accurate information to the right stakeholders at the right time leveraging the right channels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Ability to provide targeted information than just volume of information</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Ability to communicate just in time service information</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9CED2008-80EC-429B-486B-59A9B0C8D5EE}"/>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801BEDA5-7DE5-1D7D-0257-626AD6B019FC}"/>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851197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1323439"/>
          </a:xfrm>
          <a:prstGeom prst="rect">
            <a:avLst/>
          </a:prstGeom>
          <a:noFill/>
          <a:ln>
            <a:solidFill>
              <a:schemeClr val="accent1">
                <a:shade val="50000"/>
              </a:schemeClr>
            </a:solidFill>
          </a:ln>
        </p:spPr>
        <p:txBody>
          <a:bodyPr wrap="square" rtlCol="0">
            <a:spAutoFit/>
          </a:bodyPr>
          <a:lstStyle/>
          <a:p>
            <a:pPr marL="457200" indent="-457200">
              <a:buFont typeface="Wingdings" panose="05000000000000000000" pitchFamily="2" charset="2"/>
              <a:buChar char="ü"/>
            </a:pPr>
            <a:r>
              <a:rPr lang="en-US" sz="2000" b="1" dirty="0">
                <a:solidFill>
                  <a:srgbClr val="C00000"/>
                </a:solidFill>
                <a:latin typeface="+mj-lt"/>
              </a:rPr>
              <a:t>To protect critical assets being destroyed and reduce ever increasing storage cost</a:t>
            </a:r>
            <a:endParaRPr lang="en-CA" sz="1400" b="1" dirty="0">
              <a:solidFill>
                <a:srgbClr val="C00000"/>
              </a:solidFill>
            </a:endParaRPr>
          </a:p>
          <a:p>
            <a:pPr marL="342900" indent="-342900">
              <a:buFont typeface="Wingdings" panose="05000000000000000000" pitchFamily="2" charset="2"/>
              <a:buChar char="ü"/>
            </a:pPr>
            <a:endParaRPr lang="en-US" sz="2000" dirty="0">
              <a:latin typeface="+mj-lt"/>
            </a:endParaRP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9CED2008-80EC-429B-486B-59A9B0C8D5EE}"/>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3B8DBB40-3566-2E4F-F6B4-23BB9BF2E599}"/>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3562650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92DB-E516-402F-9D6A-71BA17DD0DE1}"/>
              </a:ext>
            </a:extLst>
          </p:cNvPr>
          <p:cNvSpPr txBox="1"/>
          <p:nvPr/>
        </p:nvSpPr>
        <p:spPr>
          <a:xfrm>
            <a:off x="4322467" y="2228671"/>
            <a:ext cx="7571306" cy="1015663"/>
          </a:xfrm>
          <a:prstGeom prst="rect">
            <a:avLst/>
          </a:prstGeom>
          <a:noFill/>
          <a:ln>
            <a:solidFill>
              <a:schemeClr val="accent1">
                <a:shade val="50000"/>
              </a:schemeClr>
            </a:solidFill>
          </a:ln>
        </p:spPr>
        <p:txBody>
          <a:bodyPr wrap="square" rtlCol="0">
            <a:spAutoFit/>
          </a:bodyPr>
          <a:lstStyle/>
          <a:p>
            <a:pPr marL="457200" indent="-457200">
              <a:buFont typeface="Wingdings" panose="05000000000000000000" pitchFamily="2" charset="2"/>
              <a:buChar char="ü"/>
            </a:pPr>
            <a:r>
              <a:rPr lang="en-US" sz="2000" b="1" dirty="0">
                <a:solidFill>
                  <a:srgbClr val="C00000"/>
                </a:solidFill>
                <a:latin typeface="+mj-lt"/>
              </a:rPr>
              <a:t>To improve the quality  of decision and timeliness of decision making</a:t>
            </a:r>
          </a:p>
          <a:p>
            <a:pPr marL="342900" indent="-342900">
              <a:buFont typeface="Wingdings" panose="05000000000000000000" pitchFamily="2" charset="2"/>
              <a:buChar char="ü"/>
            </a:pPr>
            <a:endParaRPr lang="en-US" sz="2000" dirty="0">
              <a:latin typeface="+mj-lt"/>
            </a:endParaRPr>
          </a:p>
          <a:p>
            <a:pPr marL="342900" indent="-342900">
              <a:buFont typeface="Wingdings" panose="05000000000000000000" pitchFamily="2" charset="2"/>
              <a:buChar char="ü"/>
            </a:pPr>
            <a:endParaRPr lang="en-US" sz="2000" dirty="0">
              <a:latin typeface="+mj-lt"/>
            </a:endParaRPr>
          </a:p>
        </p:txBody>
      </p:sp>
      <p:pic>
        <p:nvPicPr>
          <p:cNvPr id="4" name="Picture 3" descr="A picture containing clock, drawing&#10;&#10;Description automatically generated">
            <a:extLst>
              <a:ext uri="{FF2B5EF4-FFF2-40B4-BE49-F238E27FC236}">
                <a16:creationId xmlns:a16="http://schemas.microsoft.com/office/drawing/2014/main" id="{8BEA3457-50D9-4CEE-8D88-2EF2F1C44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
        <p:nvSpPr>
          <p:cNvPr id="5" name="Arrow: Right 4">
            <a:extLst>
              <a:ext uri="{FF2B5EF4-FFF2-40B4-BE49-F238E27FC236}">
                <a16:creationId xmlns:a16="http://schemas.microsoft.com/office/drawing/2014/main" id="{723D7264-6FC1-41D8-B44C-EAB2B25FB939}"/>
              </a:ext>
            </a:extLst>
          </p:cNvPr>
          <p:cNvSpPr/>
          <p:nvPr/>
        </p:nvSpPr>
        <p:spPr>
          <a:xfrm>
            <a:off x="3394565" y="2534801"/>
            <a:ext cx="689317" cy="2082019"/>
          </a:xfrm>
          <a:prstGeom prst="rightArrow">
            <a:avLst/>
          </a:prstGeom>
          <a:solidFill>
            <a:srgbClr val="0020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9CED2008-80EC-429B-486B-59A9B0C8D5EE}"/>
              </a:ext>
            </a:extLst>
          </p:cNvPr>
          <p:cNvSpPr/>
          <p:nvPr/>
        </p:nvSpPr>
        <p:spPr>
          <a:xfrm>
            <a:off x="112542" y="2112771"/>
            <a:ext cx="3235569" cy="31792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Solutions such as </a:t>
            </a:r>
            <a:r>
              <a:rPr lang="en-US" dirty="0" err="1"/>
              <a:t>MuniLogic</a:t>
            </a:r>
            <a:r>
              <a:rPr lang="en-US" dirty="0"/>
              <a:t>, </a:t>
            </a:r>
            <a:r>
              <a:rPr lang="en-US" dirty="0" err="1"/>
              <a:t>MuniCitizen</a:t>
            </a:r>
            <a:r>
              <a:rPr lang="en-US" dirty="0"/>
              <a:t>, </a:t>
            </a:r>
            <a:r>
              <a:rPr lang="en-US" dirty="0" err="1"/>
              <a:t>OptimoGov</a:t>
            </a:r>
            <a:r>
              <a:rPr lang="en-US" dirty="0"/>
              <a:t>, etc. are  transforming local governments</a:t>
            </a:r>
            <a:endParaRPr lang="en-CA" dirty="0"/>
          </a:p>
        </p:txBody>
      </p:sp>
      <p:sp>
        <p:nvSpPr>
          <p:cNvPr id="2" name="Rectangle 1">
            <a:extLst>
              <a:ext uri="{FF2B5EF4-FFF2-40B4-BE49-F238E27FC236}">
                <a16:creationId xmlns:a16="http://schemas.microsoft.com/office/drawing/2014/main" id="{BAB4D1D8-B376-81E0-A601-9A2422310694}"/>
              </a:ext>
            </a:extLst>
          </p:cNvPr>
          <p:cNvSpPr/>
          <p:nvPr/>
        </p:nvSpPr>
        <p:spPr>
          <a:xfrm>
            <a:off x="69128" y="88805"/>
            <a:ext cx="9954547" cy="4163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a:p>
            <a:r>
              <a:rPr lang="en-US" sz="2400" dirty="0">
                <a:solidFill>
                  <a:schemeClr val="bg1"/>
                </a:solidFill>
                <a:latin typeface="+mj-lt"/>
              </a:rPr>
              <a:t>The </a:t>
            </a:r>
            <a:r>
              <a:rPr lang="en-US" sz="2400" b="1" dirty="0">
                <a:solidFill>
                  <a:srgbClr val="FF0000"/>
                </a:solidFill>
                <a:latin typeface="+mj-lt"/>
              </a:rPr>
              <a:t>Ten WHY’s </a:t>
            </a:r>
            <a:r>
              <a:rPr lang="en-US" sz="2400" dirty="0">
                <a:solidFill>
                  <a:schemeClr val="bg1"/>
                </a:solidFill>
                <a:latin typeface="+mj-lt"/>
              </a:rPr>
              <a:t>for small to midsized local governments </a:t>
            </a:r>
            <a:r>
              <a:rPr lang="en-US" sz="2400" b="1" dirty="0">
                <a:solidFill>
                  <a:schemeClr val="bg1"/>
                </a:solidFill>
                <a:latin typeface="+mj-lt"/>
              </a:rPr>
              <a:t>to</a:t>
            </a:r>
            <a:r>
              <a:rPr lang="en-US" sz="2400" dirty="0">
                <a:solidFill>
                  <a:schemeClr val="bg1"/>
                </a:solidFill>
                <a:latin typeface="+mj-lt"/>
              </a:rPr>
              <a:t> utilize digital solutions</a:t>
            </a:r>
            <a:endParaRPr lang="en-CA" sz="2400" dirty="0">
              <a:solidFill>
                <a:schemeClr val="bg1"/>
              </a:solidFill>
              <a:latin typeface="+mj-lt"/>
            </a:endParaRPr>
          </a:p>
          <a:p>
            <a:pPr marL="342900" indent="-342900">
              <a:buFont typeface="Arial" panose="020B0604020202020204" pitchFamily="34" charset="0"/>
              <a:buChar char="•"/>
            </a:pPr>
            <a:endParaRPr lang="en-US" sz="3200" dirty="0">
              <a:latin typeface="+mj-lt"/>
            </a:endParaRPr>
          </a:p>
        </p:txBody>
      </p:sp>
    </p:spTree>
    <p:extLst>
      <p:ext uri="{BB962C8B-B14F-4D97-AF65-F5344CB8AC3E}">
        <p14:creationId xmlns:p14="http://schemas.microsoft.com/office/powerpoint/2010/main" val="4220871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474624"/>
            <a:ext cx="12192000" cy="4383377"/>
            <a:chOff x="0" y="0"/>
            <a:chExt cx="24384000" cy="8766754"/>
          </a:xfrm>
        </p:grpSpPr>
        <p:pic>
          <p:nvPicPr>
            <p:cNvPr id="3" name="Picture 3"/>
            <p:cNvPicPr>
              <a:picLocks noChangeAspect="1"/>
            </p:cNvPicPr>
            <p:nvPr/>
          </p:nvPicPr>
          <p:blipFill>
            <a:blip r:embed="rId3"/>
            <a:srcRect t="27373" b="24689"/>
            <a:stretch>
              <a:fillRect/>
            </a:stretch>
          </p:blipFill>
          <p:spPr>
            <a:xfrm>
              <a:off x="0" y="0"/>
              <a:ext cx="24384000" cy="8766754"/>
            </a:xfrm>
            <a:prstGeom prst="rect">
              <a:avLst/>
            </a:prstGeom>
          </p:spPr>
        </p:pic>
      </p:grpSp>
      <p:sp>
        <p:nvSpPr>
          <p:cNvPr id="4" name="Freeform 4"/>
          <p:cNvSpPr/>
          <p:nvPr/>
        </p:nvSpPr>
        <p:spPr>
          <a:xfrm>
            <a:off x="4244622" y="237067"/>
            <a:ext cx="3112132" cy="812535"/>
          </a:xfrm>
          <a:custGeom>
            <a:avLst/>
            <a:gdLst/>
            <a:ahLst/>
            <a:cxnLst/>
            <a:rect l="l" t="t" r="r" b="b"/>
            <a:pathLst>
              <a:path w="3782262" h="763314">
                <a:moveTo>
                  <a:pt x="0" y="0"/>
                </a:moveTo>
                <a:lnTo>
                  <a:pt x="3782262" y="0"/>
                </a:lnTo>
                <a:lnTo>
                  <a:pt x="3782262" y="763313"/>
                </a:lnTo>
                <a:lnTo>
                  <a:pt x="0" y="763313"/>
                </a:lnTo>
                <a:lnTo>
                  <a:pt x="0" y="0"/>
                </a:lnTo>
                <a:close/>
              </a:path>
            </a:pathLst>
          </a:custGeom>
          <a:blipFill>
            <a:blip r:embed="rId4"/>
            <a:stretch>
              <a:fillRect/>
            </a:stretch>
          </a:blipFill>
        </p:spPr>
        <p:txBody>
          <a:bodyPr/>
          <a:lstStyle/>
          <a:p>
            <a:endParaRPr lang="en-US" sz="1200"/>
          </a:p>
        </p:txBody>
      </p:sp>
      <p:sp>
        <p:nvSpPr>
          <p:cNvPr id="5" name="TextBox 5"/>
          <p:cNvSpPr txBox="1"/>
          <p:nvPr/>
        </p:nvSpPr>
        <p:spPr>
          <a:xfrm>
            <a:off x="542281" y="829974"/>
            <a:ext cx="11107439" cy="1658659"/>
          </a:xfrm>
          <a:prstGeom prst="rect">
            <a:avLst/>
          </a:prstGeom>
        </p:spPr>
        <p:txBody>
          <a:bodyPr lIns="0" tIns="0" rIns="0" bIns="0" rtlCol="0" anchor="t">
            <a:spAutoFit/>
          </a:bodyPr>
          <a:lstStyle/>
          <a:p>
            <a:pPr algn="ctr">
              <a:lnSpc>
                <a:spcPts val="3360"/>
              </a:lnSpc>
            </a:pPr>
            <a:endParaRPr sz="1200" dirty="0"/>
          </a:p>
          <a:p>
            <a:pPr algn="ctr">
              <a:lnSpc>
                <a:spcPts val="3360"/>
              </a:lnSpc>
            </a:pPr>
            <a:r>
              <a:rPr lang="en-US" sz="2800" spc="103" dirty="0">
                <a:solidFill>
                  <a:srgbClr val="545454"/>
                </a:solidFill>
                <a:latin typeface="Poppins"/>
                <a:ea typeface="Poppins"/>
                <a:cs typeface="Poppins"/>
                <a:sym typeface="Poppins"/>
              </a:rPr>
              <a:t>Digitally Transforming Every Small To Mid-Sized </a:t>
            </a:r>
          </a:p>
          <a:p>
            <a:pPr algn="ctr">
              <a:lnSpc>
                <a:spcPts val="3360"/>
              </a:lnSpc>
            </a:pPr>
            <a:r>
              <a:rPr lang="en-US" sz="2800" spc="103" dirty="0">
                <a:solidFill>
                  <a:srgbClr val="545454"/>
                </a:solidFill>
                <a:latin typeface="Poppins"/>
                <a:ea typeface="Poppins"/>
                <a:cs typeface="Poppins"/>
                <a:sym typeface="Poppins"/>
              </a:rPr>
              <a:t>Local Government in the USA</a:t>
            </a:r>
          </a:p>
          <a:p>
            <a:pPr algn="ctr">
              <a:lnSpc>
                <a:spcPts val="2560"/>
              </a:lnSpc>
            </a:pPr>
            <a:endParaRPr lang="en-US" sz="2800" spc="103" dirty="0">
              <a:solidFill>
                <a:srgbClr val="545454"/>
              </a:solidFill>
              <a:latin typeface="Poppins"/>
              <a:ea typeface="Poppins"/>
              <a:cs typeface="Poppins"/>
              <a:sym typeface="Poppins"/>
            </a:endParaRPr>
          </a:p>
        </p:txBody>
      </p:sp>
    </p:spTree>
    <p:extLst>
      <p:ext uri="{BB962C8B-B14F-4D97-AF65-F5344CB8AC3E}">
        <p14:creationId xmlns:p14="http://schemas.microsoft.com/office/powerpoint/2010/main" val="894872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96369" y="6447299"/>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2"/>
            <a:stretch>
              <a:fillRect/>
            </a:stretch>
          </a:blipFill>
        </p:spPr>
        <p:txBody>
          <a:bodyPr/>
          <a:lstStyle/>
          <a:p>
            <a:endParaRPr lang="en-US" sz="1200"/>
          </a:p>
        </p:txBody>
      </p:sp>
      <p:grpSp>
        <p:nvGrpSpPr>
          <p:cNvPr id="3" name="Group 3"/>
          <p:cNvGrpSpPr/>
          <p:nvPr/>
        </p:nvGrpSpPr>
        <p:grpSpPr>
          <a:xfrm>
            <a:off x="271648" y="4472428"/>
            <a:ext cx="11539056" cy="1583181"/>
            <a:chOff x="0" y="-181397"/>
            <a:chExt cx="23078112" cy="3166361"/>
          </a:xfrm>
        </p:grpSpPr>
        <p:grpSp>
          <p:nvGrpSpPr>
            <p:cNvPr id="4" name="Group 4"/>
            <p:cNvGrpSpPr/>
            <p:nvPr/>
          </p:nvGrpSpPr>
          <p:grpSpPr>
            <a:xfrm>
              <a:off x="16375873" y="0"/>
              <a:ext cx="6702239" cy="2984964"/>
              <a:chOff x="0" y="0"/>
              <a:chExt cx="703856" cy="313475"/>
            </a:xfrm>
          </p:grpSpPr>
          <p:sp>
            <p:nvSpPr>
              <p:cNvPr id="5" name="Freeform 5"/>
              <p:cNvSpPr/>
              <p:nvPr/>
            </p:nvSpPr>
            <p:spPr>
              <a:xfrm>
                <a:off x="0" y="0"/>
                <a:ext cx="703856" cy="313475"/>
              </a:xfrm>
              <a:custGeom>
                <a:avLst/>
                <a:gdLst/>
                <a:ahLst/>
                <a:cxnLst/>
                <a:rect l="l" t="t" r="r" b="b"/>
                <a:pathLst>
                  <a:path w="703856" h="313475">
                    <a:moveTo>
                      <a:pt x="0" y="0"/>
                    </a:moveTo>
                    <a:lnTo>
                      <a:pt x="703856" y="0"/>
                    </a:lnTo>
                    <a:lnTo>
                      <a:pt x="703856" y="313475"/>
                    </a:lnTo>
                    <a:lnTo>
                      <a:pt x="0" y="313475"/>
                    </a:lnTo>
                    <a:close/>
                  </a:path>
                </a:pathLst>
              </a:custGeom>
              <a:solidFill>
                <a:srgbClr val="85C4DF"/>
              </a:solidFill>
            </p:spPr>
            <p:txBody>
              <a:bodyPr/>
              <a:lstStyle/>
              <a:p>
                <a:endParaRPr lang="en-US" sz="1200"/>
              </a:p>
            </p:txBody>
          </p:sp>
          <p:sp>
            <p:nvSpPr>
              <p:cNvPr id="6" name="TextBox 6"/>
              <p:cNvSpPr txBox="1"/>
              <p:nvPr/>
            </p:nvSpPr>
            <p:spPr>
              <a:xfrm>
                <a:off x="0" y="-19050"/>
                <a:ext cx="703856" cy="332525"/>
              </a:xfrm>
              <a:prstGeom prst="rect">
                <a:avLst/>
              </a:prstGeom>
            </p:spPr>
            <p:txBody>
              <a:bodyPr lIns="33867" tIns="33867" rIns="33867" bIns="33867" rtlCol="0" anchor="ctr"/>
              <a:lstStyle/>
              <a:p>
                <a:pPr algn="ctr">
                  <a:lnSpc>
                    <a:spcPts val="880"/>
                  </a:lnSpc>
                </a:pPr>
                <a:endParaRPr sz="1200"/>
              </a:p>
            </p:txBody>
          </p:sp>
        </p:grpSp>
        <p:grpSp>
          <p:nvGrpSpPr>
            <p:cNvPr id="7" name="Group 7"/>
            <p:cNvGrpSpPr/>
            <p:nvPr/>
          </p:nvGrpSpPr>
          <p:grpSpPr>
            <a:xfrm>
              <a:off x="7383416" y="-181397"/>
              <a:ext cx="3815082" cy="3166361"/>
              <a:chOff x="0" y="-19050"/>
              <a:chExt cx="400653" cy="332525"/>
            </a:xfrm>
          </p:grpSpPr>
          <p:sp>
            <p:nvSpPr>
              <p:cNvPr id="8" name="Freeform 8"/>
              <p:cNvSpPr/>
              <p:nvPr/>
            </p:nvSpPr>
            <p:spPr>
              <a:xfrm>
                <a:off x="7708" y="0"/>
                <a:ext cx="392945" cy="313475"/>
              </a:xfrm>
              <a:custGeom>
                <a:avLst/>
                <a:gdLst/>
                <a:ahLst/>
                <a:cxnLst/>
                <a:rect l="l" t="t" r="r" b="b"/>
                <a:pathLst>
                  <a:path w="392945" h="313475">
                    <a:moveTo>
                      <a:pt x="0" y="0"/>
                    </a:moveTo>
                    <a:lnTo>
                      <a:pt x="392945" y="0"/>
                    </a:lnTo>
                    <a:lnTo>
                      <a:pt x="392945" y="313475"/>
                    </a:lnTo>
                    <a:lnTo>
                      <a:pt x="0" y="313475"/>
                    </a:lnTo>
                    <a:close/>
                  </a:path>
                </a:pathLst>
              </a:custGeom>
              <a:solidFill>
                <a:srgbClr val="85C4DF"/>
              </a:solidFill>
            </p:spPr>
            <p:txBody>
              <a:bodyPr/>
              <a:lstStyle/>
              <a:p>
                <a:endParaRPr lang="en-US" sz="1200"/>
              </a:p>
            </p:txBody>
          </p:sp>
          <p:sp>
            <p:nvSpPr>
              <p:cNvPr id="9" name="TextBox 9"/>
              <p:cNvSpPr txBox="1"/>
              <p:nvPr/>
            </p:nvSpPr>
            <p:spPr>
              <a:xfrm>
                <a:off x="0" y="-19050"/>
                <a:ext cx="392945" cy="332525"/>
              </a:xfrm>
              <a:prstGeom prst="rect">
                <a:avLst/>
              </a:prstGeom>
            </p:spPr>
            <p:txBody>
              <a:bodyPr lIns="33867" tIns="33867" rIns="33867" bIns="33867" rtlCol="0" anchor="ctr"/>
              <a:lstStyle/>
              <a:p>
                <a:pPr algn="ctr">
                  <a:lnSpc>
                    <a:spcPts val="880"/>
                  </a:lnSpc>
                </a:pPr>
                <a:endParaRPr sz="1200"/>
              </a:p>
            </p:txBody>
          </p:sp>
        </p:grpSp>
        <p:grpSp>
          <p:nvGrpSpPr>
            <p:cNvPr id="10" name="Group 10"/>
            <p:cNvGrpSpPr/>
            <p:nvPr/>
          </p:nvGrpSpPr>
          <p:grpSpPr>
            <a:xfrm>
              <a:off x="0" y="0"/>
              <a:ext cx="6702239" cy="2984964"/>
              <a:chOff x="0" y="0"/>
              <a:chExt cx="703856" cy="313475"/>
            </a:xfrm>
          </p:grpSpPr>
          <p:sp>
            <p:nvSpPr>
              <p:cNvPr id="11" name="Freeform 11"/>
              <p:cNvSpPr/>
              <p:nvPr/>
            </p:nvSpPr>
            <p:spPr>
              <a:xfrm>
                <a:off x="0" y="0"/>
                <a:ext cx="703856" cy="313475"/>
              </a:xfrm>
              <a:custGeom>
                <a:avLst/>
                <a:gdLst/>
                <a:ahLst/>
                <a:cxnLst/>
                <a:rect l="l" t="t" r="r" b="b"/>
                <a:pathLst>
                  <a:path w="703856" h="313475">
                    <a:moveTo>
                      <a:pt x="0" y="0"/>
                    </a:moveTo>
                    <a:lnTo>
                      <a:pt x="703856" y="0"/>
                    </a:lnTo>
                    <a:lnTo>
                      <a:pt x="703856" y="313475"/>
                    </a:lnTo>
                    <a:lnTo>
                      <a:pt x="0" y="313475"/>
                    </a:lnTo>
                    <a:close/>
                  </a:path>
                </a:pathLst>
              </a:custGeom>
              <a:solidFill>
                <a:srgbClr val="85C4DF"/>
              </a:solidFill>
            </p:spPr>
            <p:txBody>
              <a:bodyPr/>
              <a:lstStyle/>
              <a:p>
                <a:endParaRPr lang="en-US" sz="1200"/>
              </a:p>
            </p:txBody>
          </p:sp>
          <p:sp>
            <p:nvSpPr>
              <p:cNvPr id="12" name="TextBox 12"/>
              <p:cNvSpPr txBox="1"/>
              <p:nvPr/>
            </p:nvSpPr>
            <p:spPr>
              <a:xfrm>
                <a:off x="0" y="-19050"/>
                <a:ext cx="703856" cy="332525"/>
              </a:xfrm>
              <a:prstGeom prst="rect">
                <a:avLst/>
              </a:prstGeom>
            </p:spPr>
            <p:txBody>
              <a:bodyPr lIns="33867" tIns="33867" rIns="33867" bIns="33867" rtlCol="0" anchor="ctr"/>
              <a:lstStyle/>
              <a:p>
                <a:pPr algn="ctr">
                  <a:lnSpc>
                    <a:spcPts val="880"/>
                  </a:lnSpc>
                </a:pPr>
                <a:endParaRPr sz="1200"/>
              </a:p>
            </p:txBody>
          </p:sp>
        </p:grpSp>
        <p:sp>
          <p:nvSpPr>
            <p:cNvPr id="13" name="TextBox 13"/>
            <p:cNvSpPr txBox="1"/>
            <p:nvPr/>
          </p:nvSpPr>
          <p:spPr>
            <a:xfrm>
              <a:off x="392450" y="234476"/>
              <a:ext cx="6063404" cy="2333460"/>
            </a:xfrm>
            <a:prstGeom prst="rect">
              <a:avLst/>
            </a:prstGeom>
          </p:spPr>
          <p:txBody>
            <a:bodyPr lIns="0" tIns="0" rIns="0" bIns="0" rtlCol="0" anchor="t">
              <a:spAutoFit/>
            </a:bodyPr>
            <a:lstStyle/>
            <a:p>
              <a:pPr algn="ctr">
                <a:lnSpc>
                  <a:spcPts val="3071"/>
                </a:lnSpc>
                <a:spcBef>
                  <a:spcPct val="0"/>
                </a:spcBef>
              </a:pPr>
              <a:r>
                <a:rPr lang="en-US" sz="2047" spc="20">
                  <a:solidFill>
                    <a:srgbClr val="000000"/>
                  </a:solidFill>
                  <a:latin typeface="Poppins"/>
                  <a:ea typeface="Poppins"/>
                  <a:cs typeface="Poppins"/>
                  <a:sym typeface="Poppins"/>
                </a:rPr>
                <a:t>Our expertise spans </a:t>
              </a:r>
              <a:r>
                <a:rPr lang="en-US" sz="2047" b="1" spc="20">
                  <a:solidFill>
                    <a:srgbClr val="144692"/>
                  </a:solidFill>
                  <a:latin typeface="Poppins Bold"/>
                  <a:ea typeface="Poppins Bold"/>
                  <a:cs typeface="Poppins Bold"/>
                  <a:sym typeface="Poppins Bold"/>
                </a:rPr>
                <a:t>over 75 years</a:t>
              </a:r>
              <a:r>
                <a:rPr lang="en-US" sz="2047" b="1" spc="20">
                  <a:solidFill>
                    <a:srgbClr val="000000"/>
                  </a:solidFill>
                  <a:latin typeface="Poppins Bold"/>
                  <a:ea typeface="Poppins Bold"/>
                  <a:cs typeface="Poppins Bold"/>
                  <a:sym typeface="Poppins Bold"/>
                </a:rPr>
                <a:t> </a:t>
              </a:r>
              <a:r>
                <a:rPr lang="en-US" sz="2047" spc="20">
                  <a:solidFill>
                    <a:srgbClr val="000000"/>
                  </a:solidFill>
                  <a:latin typeface="Poppins"/>
                  <a:ea typeface="Poppins"/>
                  <a:cs typeface="Poppins"/>
                  <a:sym typeface="Poppins"/>
                </a:rPr>
                <a:t>of combined experience</a:t>
              </a:r>
            </a:p>
          </p:txBody>
        </p:sp>
        <p:sp>
          <p:nvSpPr>
            <p:cNvPr id="14" name="TextBox 14"/>
            <p:cNvSpPr txBox="1"/>
            <p:nvPr/>
          </p:nvSpPr>
          <p:spPr>
            <a:xfrm>
              <a:off x="7719884" y="159462"/>
              <a:ext cx="3000804" cy="1249958"/>
            </a:xfrm>
            <a:prstGeom prst="rect">
              <a:avLst/>
            </a:prstGeom>
          </p:spPr>
          <p:txBody>
            <a:bodyPr lIns="0" tIns="0" rIns="0" bIns="0" rtlCol="0" anchor="t">
              <a:spAutoFit/>
            </a:bodyPr>
            <a:lstStyle/>
            <a:p>
              <a:pPr algn="ctr">
                <a:lnSpc>
                  <a:spcPts val="5424"/>
                </a:lnSpc>
                <a:spcBef>
                  <a:spcPct val="0"/>
                </a:spcBef>
              </a:pPr>
              <a:r>
                <a:rPr lang="en-US" sz="3616" b="1">
                  <a:solidFill>
                    <a:srgbClr val="144692"/>
                  </a:solidFill>
                  <a:latin typeface="Nexa Bold"/>
                  <a:ea typeface="Nexa Bold"/>
                  <a:cs typeface="Nexa Bold"/>
                  <a:sym typeface="Nexa Bold"/>
                </a:rPr>
                <a:t>3</a:t>
              </a:r>
            </a:p>
          </p:txBody>
        </p:sp>
        <p:sp>
          <p:nvSpPr>
            <p:cNvPr id="15" name="TextBox 15"/>
            <p:cNvSpPr txBox="1"/>
            <p:nvPr/>
          </p:nvSpPr>
          <p:spPr>
            <a:xfrm>
              <a:off x="7719884" y="1395076"/>
              <a:ext cx="3068752" cy="1269066"/>
            </a:xfrm>
            <a:prstGeom prst="rect">
              <a:avLst/>
            </a:prstGeom>
          </p:spPr>
          <p:txBody>
            <a:bodyPr lIns="0" tIns="0" rIns="0" bIns="0" rtlCol="0" anchor="t">
              <a:spAutoFit/>
            </a:bodyPr>
            <a:lstStyle/>
            <a:p>
              <a:pPr algn="ctr">
                <a:lnSpc>
                  <a:spcPts val="2457"/>
                </a:lnSpc>
              </a:pPr>
              <a:r>
                <a:rPr lang="en-US" sz="2047" spc="20">
                  <a:solidFill>
                    <a:srgbClr val="000000"/>
                  </a:solidFill>
                  <a:latin typeface="Poppins"/>
                  <a:ea typeface="Poppins"/>
                  <a:cs typeface="Poppins"/>
                  <a:sym typeface="Poppins"/>
                </a:rPr>
                <a:t>Offices worldwide</a:t>
              </a:r>
            </a:p>
          </p:txBody>
        </p:sp>
        <p:grpSp>
          <p:nvGrpSpPr>
            <p:cNvPr id="16" name="Group 16"/>
            <p:cNvGrpSpPr/>
            <p:nvPr/>
          </p:nvGrpSpPr>
          <p:grpSpPr>
            <a:xfrm>
              <a:off x="11950628" y="0"/>
              <a:ext cx="3741685" cy="2984964"/>
              <a:chOff x="0" y="0"/>
              <a:chExt cx="392945" cy="313475"/>
            </a:xfrm>
          </p:grpSpPr>
          <p:sp>
            <p:nvSpPr>
              <p:cNvPr id="17" name="Freeform 17"/>
              <p:cNvSpPr/>
              <p:nvPr/>
            </p:nvSpPr>
            <p:spPr>
              <a:xfrm>
                <a:off x="0" y="0"/>
                <a:ext cx="392945" cy="313475"/>
              </a:xfrm>
              <a:custGeom>
                <a:avLst/>
                <a:gdLst/>
                <a:ahLst/>
                <a:cxnLst/>
                <a:rect l="l" t="t" r="r" b="b"/>
                <a:pathLst>
                  <a:path w="392945" h="313475">
                    <a:moveTo>
                      <a:pt x="0" y="0"/>
                    </a:moveTo>
                    <a:lnTo>
                      <a:pt x="392945" y="0"/>
                    </a:lnTo>
                    <a:lnTo>
                      <a:pt x="392945" y="313475"/>
                    </a:lnTo>
                    <a:lnTo>
                      <a:pt x="0" y="313475"/>
                    </a:lnTo>
                    <a:close/>
                  </a:path>
                </a:pathLst>
              </a:custGeom>
              <a:solidFill>
                <a:srgbClr val="85C4DF"/>
              </a:solidFill>
            </p:spPr>
            <p:txBody>
              <a:bodyPr/>
              <a:lstStyle/>
              <a:p>
                <a:endParaRPr lang="en-US" sz="1200"/>
              </a:p>
            </p:txBody>
          </p:sp>
          <p:sp>
            <p:nvSpPr>
              <p:cNvPr id="18" name="TextBox 18"/>
              <p:cNvSpPr txBox="1"/>
              <p:nvPr/>
            </p:nvSpPr>
            <p:spPr>
              <a:xfrm>
                <a:off x="0" y="-19050"/>
                <a:ext cx="392945" cy="332525"/>
              </a:xfrm>
              <a:prstGeom prst="rect">
                <a:avLst/>
              </a:prstGeom>
            </p:spPr>
            <p:txBody>
              <a:bodyPr lIns="33867" tIns="33867" rIns="33867" bIns="33867" rtlCol="0" anchor="ctr"/>
              <a:lstStyle/>
              <a:p>
                <a:pPr algn="ctr">
                  <a:lnSpc>
                    <a:spcPts val="880"/>
                  </a:lnSpc>
                </a:pPr>
                <a:endParaRPr sz="1200"/>
              </a:p>
            </p:txBody>
          </p:sp>
        </p:grpSp>
        <p:sp>
          <p:nvSpPr>
            <p:cNvPr id="19" name="TextBox 19"/>
            <p:cNvSpPr txBox="1"/>
            <p:nvPr/>
          </p:nvSpPr>
          <p:spPr>
            <a:xfrm>
              <a:off x="12551968" y="159462"/>
              <a:ext cx="2539006" cy="1249958"/>
            </a:xfrm>
            <a:prstGeom prst="rect">
              <a:avLst/>
            </a:prstGeom>
          </p:spPr>
          <p:txBody>
            <a:bodyPr lIns="0" tIns="0" rIns="0" bIns="0" rtlCol="0" anchor="t">
              <a:spAutoFit/>
            </a:bodyPr>
            <a:lstStyle/>
            <a:p>
              <a:pPr algn="ctr">
                <a:lnSpc>
                  <a:spcPts val="5424"/>
                </a:lnSpc>
                <a:spcBef>
                  <a:spcPct val="0"/>
                </a:spcBef>
              </a:pPr>
              <a:r>
                <a:rPr lang="en-US" sz="3616" b="1">
                  <a:solidFill>
                    <a:srgbClr val="144692"/>
                  </a:solidFill>
                  <a:latin typeface="Nexa Bold"/>
                  <a:ea typeface="Nexa Bold"/>
                  <a:cs typeface="Nexa Bold"/>
                  <a:sym typeface="Nexa Bold"/>
                </a:rPr>
                <a:t>110+</a:t>
              </a:r>
            </a:p>
          </p:txBody>
        </p:sp>
        <p:sp>
          <p:nvSpPr>
            <p:cNvPr id="20" name="TextBox 20"/>
            <p:cNvSpPr txBox="1"/>
            <p:nvPr/>
          </p:nvSpPr>
          <p:spPr>
            <a:xfrm>
              <a:off x="12193704" y="1320888"/>
              <a:ext cx="3255536" cy="1269066"/>
            </a:xfrm>
            <a:prstGeom prst="rect">
              <a:avLst/>
            </a:prstGeom>
          </p:spPr>
          <p:txBody>
            <a:bodyPr lIns="0" tIns="0" rIns="0" bIns="0" rtlCol="0" anchor="t">
              <a:spAutoFit/>
            </a:bodyPr>
            <a:lstStyle/>
            <a:p>
              <a:pPr algn="ctr">
                <a:lnSpc>
                  <a:spcPts val="2457"/>
                </a:lnSpc>
              </a:pPr>
              <a:r>
                <a:rPr lang="en-US" sz="2047" spc="20">
                  <a:solidFill>
                    <a:srgbClr val="000000"/>
                  </a:solidFill>
                  <a:latin typeface="Poppins"/>
                  <a:ea typeface="Poppins"/>
                  <a:cs typeface="Poppins"/>
                  <a:sym typeface="Poppins"/>
                </a:rPr>
                <a:t>Diverse Employees</a:t>
              </a:r>
            </a:p>
          </p:txBody>
        </p:sp>
        <p:sp>
          <p:nvSpPr>
            <p:cNvPr id="21" name="TextBox 21"/>
            <p:cNvSpPr txBox="1"/>
            <p:nvPr/>
          </p:nvSpPr>
          <p:spPr>
            <a:xfrm>
              <a:off x="16972902" y="276512"/>
              <a:ext cx="5353080" cy="2333460"/>
            </a:xfrm>
            <a:prstGeom prst="rect">
              <a:avLst/>
            </a:prstGeom>
          </p:spPr>
          <p:txBody>
            <a:bodyPr lIns="0" tIns="0" rIns="0" bIns="0" rtlCol="0" anchor="t">
              <a:spAutoFit/>
            </a:bodyPr>
            <a:lstStyle/>
            <a:p>
              <a:pPr algn="ctr">
                <a:lnSpc>
                  <a:spcPts val="3071"/>
                </a:lnSpc>
                <a:spcBef>
                  <a:spcPct val="0"/>
                </a:spcBef>
              </a:pPr>
              <a:r>
                <a:rPr lang="en-US" sz="2047" spc="20">
                  <a:solidFill>
                    <a:srgbClr val="000000"/>
                  </a:solidFill>
                  <a:latin typeface="Poppins"/>
                  <a:ea typeface="Poppins"/>
                  <a:cs typeface="Poppins"/>
                  <a:sym typeface="Poppins"/>
                </a:rPr>
                <a:t>Successfully served </a:t>
              </a:r>
              <a:r>
                <a:rPr lang="en-US" sz="2047" b="1" spc="20">
                  <a:solidFill>
                    <a:srgbClr val="144692"/>
                  </a:solidFill>
                  <a:latin typeface="Poppins Bold"/>
                  <a:ea typeface="Poppins Bold"/>
                  <a:cs typeface="Poppins Bold"/>
                  <a:sym typeface="Poppins Bold"/>
                </a:rPr>
                <a:t>millions of citizens</a:t>
              </a:r>
              <a:r>
                <a:rPr lang="en-US" sz="2047" spc="20">
                  <a:solidFill>
                    <a:srgbClr val="000000"/>
                  </a:solidFill>
                  <a:latin typeface="Poppins"/>
                  <a:ea typeface="Poppins"/>
                  <a:cs typeface="Poppins"/>
                  <a:sym typeface="Poppins"/>
                </a:rPr>
                <a:t> with excellence</a:t>
              </a:r>
            </a:p>
          </p:txBody>
        </p:sp>
      </p:grpSp>
      <p:grpSp>
        <p:nvGrpSpPr>
          <p:cNvPr id="22" name="Group 22"/>
          <p:cNvGrpSpPr/>
          <p:nvPr/>
        </p:nvGrpSpPr>
        <p:grpSpPr>
          <a:xfrm>
            <a:off x="289572" y="1036668"/>
            <a:ext cx="3974569" cy="2270236"/>
            <a:chOff x="0" y="0"/>
            <a:chExt cx="1570200" cy="896883"/>
          </a:xfrm>
        </p:grpSpPr>
        <p:sp>
          <p:nvSpPr>
            <p:cNvPr id="23" name="Freeform 23"/>
            <p:cNvSpPr/>
            <p:nvPr/>
          </p:nvSpPr>
          <p:spPr>
            <a:xfrm>
              <a:off x="0" y="0"/>
              <a:ext cx="1570200" cy="896883"/>
            </a:xfrm>
            <a:custGeom>
              <a:avLst/>
              <a:gdLst/>
              <a:ahLst/>
              <a:cxnLst/>
              <a:rect l="l" t="t" r="r" b="b"/>
              <a:pathLst>
                <a:path w="1570200" h="896883">
                  <a:moveTo>
                    <a:pt x="66227" y="0"/>
                  </a:moveTo>
                  <a:lnTo>
                    <a:pt x="1503973" y="0"/>
                  </a:lnTo>
                  <a:cubicBezTo>
                    <a:pt x="1540549" y="0"/>
                    <a:pt x="1570200" y="29651"/>
                    <a:pt x="1570200" y="66227"/>
                  </a:cubicBezTo>
                  <a:lnTo>
                    <a:pt x="1570200" y="830656"/>
                  </a:lnTo>
                  <a:cubicBezTo>
                    <a:pt x="1570200" y="867232"/>
                    <a:pt x="1540549" y="896883"/>
                    <a:pt x="1503973" y="896883"/>
                  </a:cubicBezTo>
                  <a:lnTo>
                    <a:pt x="66227" y="896883"/>
                  </a:lnTo>
                  <a:cubicBezTo>
                    <a:pt x="29651" y="896883"/>
                    <a:pt x="0" y="867232"/>
                    <a:pt x="0" y="830656"/>
                  </a:cubicBezTo>
                  <a:lnTo>
                    <a:pt x="0" y="66227"/>
                  </a:lnTo>
                  <a:cubicBezTo>
                    <a:pt x="0" y="29651"/>
                    <a:pt x="29651" y="0"/>
                    <a:pt x="66227" y="0"/>
                  </a:cubicBezTo>
                  <a:close/>
                </a:path>
              </a:pathLst>
            </a:custGeom>
            <a:solidFill>
              <a:srgbClr val="DDE5E6"/>
            </a:solidFill>
          </p:spPr>
          <p:txBody>
            <a:bodyPr/>
            <a:lstStyle/>
            <a:p>
              <a:endParaRPr lang="en-US" sz="1200"/>
            </a:p>
          </p:txBody>
        </p:sp>
        <p:sp>
          <p:nvSpPr>
            <p:cNvPr id="24" name="TextBox 24"/>
            <p:cNvSpPr txBox="1"/>
            <p:nvPr/>
          </p:nvSpPr>
          <p:spPr>
            <a:xfrm>
              <a:off x="0" y="-38100"/>
              <a:ext cx="1570200" cy="934983"/>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25" name="Group 25"/>
          <p:cNvGrpSpPr/>
          <p:nvPr/>
        </p:nvGrpSpPr>
        <p:grpSpPr>
          <a:xfrm>
            <a:off x="4509597" y="1033493"/>
            <a:ext cx="2512408" cy="2270236"/>
            <a:chOff x="0" y="0"/>
            <a:chExt cx="992556" cy="896883"/>
          </a:xfrm>
        </p:grpSpPr>
        <p:sp>
          <p:nvSpPr>
            <p:cNvPr id="26" name="Freeform 26"/>
            <p:cNvSpPr/>
            <p:nvPr/>
          </p:nvSpPr>
          <p:spPr>
            <a:xfrm>
              <a:off x="0" y="0"/>
              <a:ext cx="992556" cy="896883"/>
            </a:xfrm>
            <a:custGeom>
              <a:avLst/>
              <a:gdLst/>
              <a:ahLst/>
              <a:cxnLst/>
              <a:rect l="l" t="t" r="r" b="b"/>
              <a:pathLst>
                <a:path w="992556" h="896883">
                  <a:moveTo>
                    <a:pt x="104770" y="0"/>
                  </a:moveTo>
                  <a:lnTo>
                    <a:pt x="887786" y="0"/>
                  </a:lnTo>
                  <a:cubicBezTo>
                    <a:pt x="915573" y="0"/>
                    <a:pt x="942221" y="11038"/>
                    <a:pt x="961870" y="30686"/>
                  </a:cubicBezTo>
                  <a:cubicBezTo>
                    <a:pt x="981518" y="50335"/>
                    <a:pt x="992556" y="76983"/>
                    <a:pt x="992556" y="104770"/>
                  </a:cubicBezTo>
                  <a:lnTo>
                    <a:pt x="992556" y="792113"/>
                  </a:lnTo>
                  <a:cubicBezTo>
                    <a:pt x="992556" y="849976"/>
                    <a:pt x="945649" y="896883"/>
                    <a:pt x="887786" y="896883"/>
                  </a:cubicBezTo>
                  <a:lnTo>
                    <a:pt x="104770" y="896883"/>
                  </a:lnTo>
                  <a:cubicBezTo>
                    <a:pt x="46907" y="896883"/>
                    <a:pt x="0" y="849976"/>
                    <a:pt x="0" y="792113"/>
                  </a:cubicBezTo>
                  <a:lnTo>
                    <a:pt x="0" y="104770"/>
                  </a:lnTo>
                  <a:cubicBezTo>
                    <a:pt x="0" y="46907"/>
                    <a:pt x="46907" y="0"/>
                    <a:pt x="104770" y="0"/>
                  </a:cubicBezTo>
                  <a:close/>
                </a:path>
              </a:pathLst>
            </a:custGeom>
            <a:solidFill>
              <a:srgbClr val="DDE5E6"/>
            </a:solidFill>
          </p:spPr>
          <p:txBody>
            <a:bodyPr/>
            <a:lstStyle/>
            <a:p>
              <a:endParaRPr lang="en-US" sz="1200"/>
            </a:p>
          </p:txBody>
        </p:sp>
        <p:sp>
          <p:nvSpPr>
            <p:cNvPr id="27" name="TextBox 27"/>
            <p:cNvSpPr txBox="1"/>
            <p:nvPr/>
          </p:nvSpPr>
          <p:spPr>
            <a:xfrm>
              <a:off x="0" y="-38100"/>
              <a:ext cx="992556" cy="934983"/>
            </a:xfrm>
            <a:prstGeom prst="rect">
              <a:avLst/>
            </a:prstGeom>
          </p:spPr>
          <p:txBody>
            <a:bodyPr lIns="33867" tIns="33867" rIns="33867" bIns="33867" rtlCol="0" anchor="ctr"/>
            <a:lstStyle/>
            <a:p>
              <a:pPr algn="ctr">
                <a:lnSpc>
                  <a:spcPts val="1773"/>
                </a:lnSpc>
                <a:spcBef>
                  <a:spcPct val="0"/>
                </a:spcBef>
              </a:pPr>
              <a:endParaRPr sz="1200"/>
            </a:p>
          </p:txBody>
        </p:sp>
      </p:grpSp>
      <p:sp>
        <p:nvSpPr>
          <p:cNvPr id="28" name="TextBox 28"/>
          <p:cNvSpPr txBox="1"/>
          <p:nvPr/>
        </p:nvSpPr>
        <p:spPr>
          <a:xfrm>
            <a:off x="4790913" y="1258340"/>
            <a:ext cx="1973704" cy="331373"/>
          </a:xfrm>
          <a:prstGeom prst="rect">
            <a:avLst/>
          </a:prstGeom>
        </p:spPr>
        <p:txBody>
          <a:bodyPr lIns="0" tIns="0" rIns="0" bIns="0" rtlCol="0" anchor="t">
            <a:spAutoFit/>
          </a:bodyPr>
          <a:lstStyle/>
          <a:p>
            <a:pPr algn="ctr">
              <a:lnSpc>
                <a:spcPts val="2533"/>
              </a:lnSpc>
              <a:spcBef>
                <a:spcPct val="0"/>
              </a:spcBef>
            </a:pPr>
            <a:r>
              <a:rPr lang="en-US" sz="2533" b="1" spc="-51">
                <a:solidFill>
                  <a:srgbClr val="1B2122"/>
                </a:solidFill>
                <a:latin typeface="Poppins Bold"/>
                <a:ea typeface="Poppins Bold"/>
                <a:cs typeface="Poppins Bold"/>
                <a:sym typeface="Poppins Bold"/>
              </a:rPr>
              <a:t>Vision</a:t>
            </a:r>
          </a:p>
        </p:txBody>
      </p:sp>
      <p:grpSp>
        <p:nvGrpSpPr>
          <p:cNvPr id="29" name="Group 29"/>
          <p:cNvGrpSpPr/>
          <p:nvPr/>
        </p:nvGrpSpPr>
        <p:grpSpPr>
          <a:xfrm>
            <a:off x="7269655" y="1036668"/>
            <a:ext cx="4558973" cy="2270236"/>
            <a:chOff x="0" y="0"/>
            <a:chExt cx="1801076" cy="896883"/>
          </a:xfrm>
        </p:grpSpPr>
        <p:sp>
          <p:nvSpPr>
            <p:cNvPr id="30" name="Freeform 30"/>
            <p:cNvSpPr/>
            <p:nvPr/>
          </p:nvSpPr>
          <p:spPr>
            <a:xfrm>
              <a:off x="0" y="0"/>
              <a:ext cx="1801076" cy="896883"/>
            </a:xfrm>
            <a:custGeom>
              <a:avLst/>
              <a:gdLst/>
              <a:ahLst/>
              <a:cxnLst/>
              <a:rect l="l" t="t" r="r" b="b"/>
              <a:pathLst>
                <a:path w="1801076" h="896883">
                  <a:moveTo>
                    <a:pt x="57738" y="0"/>
                  </a:moveTo>
                  <a:lnTo>
                    <a:pt x="1743338" y="0"/>
                  </a:lnTo>
                  <a:cubicBezTo>
                    <a:pt x="1775226" y="0"/>
                    <a:pt x="1801076" y="25850"/>
                    <a:pt x="1801076" y="57738"/>
                  </a:cubicBezTo>
                  <a:lnTo>
                    <a:pt x="1801076" y="839145"/>
                  </a:lnTo>
                  <a:cubicBezTo>
                    <a:pt x="1801076" y="854459"/>
                    <a:pt x="1794993" y="869144"/>
                    <a:pt x="1784165" y="879972"/>
                  </a:cubicBezTo>
                  <a:cubicBezTo>
                    <a:pt x="1773337" y="890800"/>
                    <a:pt x="1758651" y="896883"/>
                    <a:pt x="1743338" y="896883"/>
                  </a:cubicBezTo>
                  <a:lnTo>
                    <a:pt x="57738" y="896883"/>
                  </a:lnTo>
                  <a:cubicBezTo>
                    <a:pt x="25850" y="896883"/>
                    <a:pt x="0" y="871033"/>
                    <a:pt x="0" y="839145"/>
                  </a:cubicBezTo>
                  <a:lnTo>
                    <a:pt x="0" y="57738"/>
                  </a:lnTo>
                  <a:cubicBezTo>
                    <a:pt x="0" y="25850"/>
                    <a:pt x="25850" y="0"/>
                    <a:pt x="57738" y="0"/>
                  </a:cubicBezTo>
                  <a:close/>
                </a:path>
              </a:pathLst>
            </a:custGeom>
            <a:solidFill>
              <a:srgbClr val="DDE5E6"/>
            </a:solidFill>
          </p:spPr>
          <p:txBody>
            <a:bodyPr/>
            <a:lstStyle/>
            <a:p>
              <a:endParaRPr lang="en-US" sz="1200"/>
            </a:p>
          </p:txBody>
        </p:sp>
        <p:sp>
          <p:nvSpPr>
            <p:cNvPr id="31" name="TextBox 31"/>
            <p:cNvSpPr txBox="1"/>
            <p:nvPr/>
          </p:nvSpPr>
          <p:spPr>
            <a:xfrm>
              <a:off x="0" y="-38100"/>
              <a:ext cx="1801076" cy="934983"/>
            </a:xfrm>
            <a:prstGeom prst="rect">
              <a:avLst/>
            </a:prstGeom>
          </p:spPr>
          <p:txBody>
            <a:bodyPr lIns="33867" tIns="33867" rIns="33867" bIns="33867" rtlCol="0" anchor="ctr"/>
            <a:lstStyle/>
            <a:p>
              <a:pPr algn="ctr">
                <a:lnSpc>
                  <a:spcPts val="1773"/>
                </a:lnSpc>
                <a:spcBef>
                  <a:spcPct val="0"/>
                </a:spcBef>
              </a:pPr>
              <a:endParaRPr sz="1200"/>
            </a:p>
          </p:txBody>
        </p:sp>
      </p:grpSp>
      <p:sp>
        <p:nvSpPr>
          <p:cNvPr id="32" name="TextBox 32"/>
          <p:cNvSpPr txBox="1"/>
          <p:nvPr/>
        </p:nvSpPr>
        <p:spPr>
          <a:xfrm>
            <a:off x="8706833" y="1258340"/>
            <a:ext cx="1746792" cy="331373"/>
          </a:xfrm>
          <a:prstGeom prst="rect">
            <a:avLst/>
          </a:prstGeom>
        </p:spPr>
        <p:txBody>
          <a:bodyPr lIns="0" tIns="0" rIns="0" bIns="0" rtlCol="0" anchor="t">
            <a:spAutoFit/>
          </a:bodyPr>
          <a:lstStyle/>
          <a:p>
            <a:pPr algn="ctr">
              <a:lnSpc>
                <a:spcPts val="2533"/>
              </a:lnSpc>
              <a:spcBef>
                <a:spcPct val="0"/>
              </a:spcBef>
            </a:pPr>
            <a:r>
              <a:rPr lang="en-US" sz="2533" b="1" spc="-51">
                <a:solidFill>
                  <a:srgbClr val="1B2122"/>
                </a:solidFill>
                <a:latin typeface="Poppins Bold"/>
                <a:ea typeface="Poppins Bold"/>
                <a:cs typeface="Poppins Bold"/>
                <a:sym typeface="Poppins Bold"/>
              </a:rPr>
              <a:t>Mission</a:t>
            </a:r>
          </a:p>
        </p:txBody>
      </p:sp>
      <p:grpSp>
        <p:nvGrpSpPr>
          <p:cNvPr id="33" name="Group 33"/>
          <p:cNvGrpSpPr/>
          <p:nvPr/>
        </p:nvGrpSpPr>
        <p:grpSpPr>
          <a:xfrm>
            <a:off x="289569" y="3343492"/>
            <a:ext cx="11575959" cy="1289506"/>
            <a:chOff x="-14579" y="-82017"/>
            <a:chExt cx="4573218" cy="509435"/>
          </a:xfrm>
        </p:grpSpPr>
        <p:sp>
          <p:nvSpPr>
            <p:cNvPr id="34" name="Freeform 34"/>
            <p:cNvSpPr/>
            <p:nvPr/>
          </p:nvSpPr>
          <p:spPr>
            <a:xfrm>
              <a:off x="-14579" y="-82017"/>
              <a:ext cx="4558640" cy="427418"/>
            </a:xfrm>
            <a:custGeom>
              <a:avLst/>
              <a:gdLst/>
              <a:ahLst/>
              <a:cxnLst/>
              <a:rect l="l" t="t" r="r" b="b"/>
              <a:pathLst>
                <a:path w="4558640" h="427418">
                  <a:moveTo>
                    <a:pt x="13419" y="0"/>
                  </a:moveTo>
                  <a:lnTo>
                    <a:pt x="4545221" y="0"/>
                  </a:lnTo>
                  <a:cubicBezTo>
                    <a:pt x="4548780" y="0"/>
                    <a:pt x="4552193" y="1414"/>
                    <a:pt x="4554709" y="3930"/>
                  </a:cubicBezTo>
                  <a:cubicBezTo>
                    <a:pt x="4557226" y="6447"/>
                    <a:pt x="4558640" y="9860"/>
                    <a:pt x="4558640" y="13419"/>
                  </a:cubicBezTo>
                  <a:lnTo>
                    <a:pt x="4558640" y="413999"/>
                  </a:lnTo>
                  <a:cubicBezTo>
                    <a:pt x="4558640" y="421410"/>
                    <a:pt x="4552632" y="427418"/>
                    <a:pt x="4545221" y="427418"/>
                  </a:cubicBezTo>
                  <a:lnTo>
                    <a:pt x="13419" y="427418"/>
                  </a:lnTo>
                  <a:cubicBezTo>
                    <a:pt x="6008" y="427418"/>
                    <a:pt x="0" y="421410"/>
                    <a:pt x="0" y="413999"/>
                  </a:cubicBezTo>
                  <a:lnTo>
                    <a:pt x="0" y="13419"/>
                  </a:lnTo>
                  <a:cubicBezTo>
                    <a:pt x="0" y="6008"/>
                    <a:pt x="6008" y="0"/>
                    <a:pt x="13419" y="0"/>
                  </a:cubicBezTo>
                  <a:close/>
                </a:path>
              </a:pathLst>
            </a:custGeom>
            <a:solidFill>
              <a:srgbClr val="DDE5E6"/>
            </a:solidFill>
          </p:spPr>
          <p:txBody>
            <a:bodyPr/>
            <a:lstStyle/>
            <a:p>
              <a:endParaRPr lang="en-US" sz="1200"/>
            </a:p>
          </p:txBody>
        </p:sp>
        <p:sp>
          <p:nvSpPr>
            <p:cNvPr id="35" name="TextBox 35"/>
            <p:cNvSpPr txBox="1"/>
            <p:nvPr/>
          </p:nvSpPr>
          <p:spPr>
            <a:xfrm>
              <a:off x="0" y="-38100"/>
              <a:ext cx="4558639" cy="465518"/>
            </a:xfrm>
            <a:prstGeom prst="rect">
              <a:avLst/>
            </a:prstGeom>
          </p:spPr>
          <p:txBody>
            <a:bodyPr lIns="33867" tIns="33867" rIns="33867" bIns="33867" rtlCol="0" anchor="ctr"/>
            <a:lstStyle/>
            <a:p>
              <a:pPr algn="ctr">
                <a:lnSpc>
                  <a:spcPts val="1773"/>
                </a:lnSpc>
                <a:spcBef>
                  <a:spcPct val="0"/>
                </a:spcBef>
              </a:pPr>
              <a:endParaRPr sz="1200"/>
            </a:p>
          </p:txBody>
        </p:sp>
      </p:grpSp>
      <p:sp>
        <p:nvSpPr>
          <p:cNvPr id="36" name="TextBox 36"/>
          <p:cNvSpPr txBox="1"/>
          <p:nvPr/>
        </p:nvSpPr>
        <p:spPr>
          <a:xfrm>
            <a:off x="4108511" y="3447525"/>
            <a:ext cx="3901173" cy="331373"/>
          </a:xfrm>
          <a:prstGeom prst="rect">
            <a:avLst/>
          </a:prstGeom>
        </p:spPr>
        <p:txBody>
          <a:bodyPr lIns="0" tIns="0" rIns="0" bIns="0" rtlCol="0" anchor="t">
            <a:spAutoFit/>
          </a:bodyPr>
          <a:lstStyle/>
          <a:p>
            <a:pPr algn="ctr">
              <a:lnSpc>
                <a:spcPts val="2533"/>
              </a:lnSpc>
              <a:spcBef>
                <a:spcPct val="0"/>
              </a:spcBef>
            </a:pPr>
            <a:r>
              <a:rPr lang="en-US" sz="2533" b="1" spc="-51" dirty="0">
                <a:solidFill>
                  <a:srgbClr val="1B2122"/>
                </a:solidFill>
                <a:latin typeface="Poppins Bold"/>
                <a:ea typeface="Poppins Bold"/>
                <a:cs typeface="Poppins Bold"/>
                <a:sym typeface="Poppins Bold"/>
              </a:rPr>
              <a:t>Our Values</a:t>
            </a:r>
          </a:p>
        </p:txBody>
      </p:sp>
      <p:sp>
        <p:nvSpPr>
          <p:cNvPr id="37" name="TextBox 37"/>
          <p:cNvSpPr txBox="1"/>
          <p:nvPr/>
        </p:nvSpPr>
        <p:spPr>
          <a:xfrm>
            <a:off x="4623037" y="1602086"/>
            <a:ext cx="2309456" cy="1347164"/>
          </a:xfrm>
          <a:prstGeom prst="rect">
            <a:avLst/>
          </a:prstGeom>
        </p:spPr>
        <p:txBody>
          <a:bodyPr lIns="0" tIns="0" rIns="0" bIns="0" rtlCol="0" anchor="t">
            <a:spAutoFit/>
          </a:bodyPr>
          <a:lstStyle/>
          <a:p>
            <a:pPr algn="ctr">
              <a:lnSpc>
                <a:spcPts val="2667"/>
              </a:lnSpc>
              <a:spcBef>
                <a:spcPct val="0"/>
              </a:spcBef>
            </a:pPr>
            <a:r>
              <a:rPr lang="en-US" sz="1667" spc="-8">
                <a:solidFill>
                  <a:srgbClr val="1B2122"/>
                </a:solidFill>
                <a:latin typeface="Poppins Thin Bold"/>
                <a:ea typeface="Poppins Thin Bold"/>
                <a:cs typeface="Poppins Thin Bold"/>
                <a:sym typeface="Poppins Thin Bold"/>
              </a:rPr>
              <a:t>To uplift one community at a time through innovative digital solutions.</a:t>
            </a:r>
          </a:p>
        </p:txBody>
      </p:sp>
      <p:sp>
        <p:nvSpPr>
          <p:cNvPr id="38" name="TextBox 38"/>
          <p:cNvSpPr txBox="1"/>
          <p:nvPr/>
        </p:nvSpPr>
        <p:spPr>
          <a:xfrm>
            <a:off x="7428405" y="1602086"/>
            <a:ext cx="4303649" cy="1347164"/>
          </a:xfrm>
          <a:prstGeom prst="rect">
            <a:avLst/>
          </a:prstGeom>
        </p:spPr>
        <p:txBody>
          <a:bodyPr lIns="0" tIns="0" rIns="0" bIns="0" rtlCol="0" anchor="t">
            <a:spAutoFit/>
          </a:bodyPr>
          <a:lstStyle/>
          <a:p>
            <a:pPr algn="ctr">
              <a:lnSpc>
                <a:spcPts val="2667"/>
              </a:lnSpc>
              <a:spcBef>
                <a:spcPct val="0"/>
              </a:spcBef>
            </a:pPr>
            <a:r>
              <a:rPr lang="en-US" sz="1667" spc="-8">
                <a:solidFill>
                  <a:srgbClr val="1B2122"/>
                </a:solidFill>
                <a:latin typeface="Poppins Thin Bold"/>
                <a:ea typeface="Poppins Thin Bold"/>
                <a:cs typeface="Poppins Thin Bold"/>
                <a:sym typeface="Poppins Thin Bold"/>
              </a:rPr>
              <a:t>Our team of experts empowers you to transform your government with innovative digital solutions so that you can enrich the lives of your constituents.</a:t>
            </a:r>
          </a:p>
        </p:txBody>
      </p:sp>
      <p:sp>
        <p:nvSpPr>
          <p:cNvPr id="39" name="TextBox 39"/>
          <p:cNvSpPr txBox="1"/>
          <p:nvPr/>
        </p:nvSpPr>
        <p:spPr>
          <a:xfrm>
            <a:off x="564502" y="3819240"/>
            <a:ext cx="10575242" cy="331501"/>
          </a:xfrm>
          <a:prstGeom prst="rect">
            <a:avLst/>
          </a:prstGeom>
        </p:spPr>
        <p:txBody>
          <a:bodyPr lIns="0" tIns="0" rIns="0" bIns="0" rtlCol="0" anchor="t">
            <a:spAutoFit/>
          </a:bodyPr>
          <a:lstStyle/>
          <a:p>
            <a:pPr algn="ctr">
              <a:lnSpc>
                <a:spcPts val="2880"/>
              </a:lnSpc>
              <a:spcBef>
                <a:spcPct val="0"/>
              </a:spcBef>
            </a:pPr>
            <a:r>
              <a:rPr lang="en-US" spc="90" dirty="0">
                <a:solidFill>
                  <a:srgbClr val="1B2122"/>
                </a:solidFill>
                <a:latin typeface="Poppins Thin Bold"/>
                <a:ea typeface="Poppins Thin Bold"/>
                <a:cs typeface="Poppins Thin Bold"/>
                <a:sym typeface="Poppins Thin Bold"/>
              </a:rPr>
              <a:t>Inclusivity – Quality – Integrity – Leadership – Passion – Responsibility.</a:t>
            </a:r>
          </a:p>
        </p:txBody>
      </p:sp>
      <p:sp>
        <p:nvSpPr>
          <p:cNvPr id="40" name="TextBox 40"/>
          <p:cNvSpPr txBox="1"/>
          <p:nvPr/>
        </p:nvSpPr>
        <p:spPr>
          <a:xfrm>
            <a:off x="1025852" y="1258340"/>
            <a:ext cx="2502009" cy="331373"/>
          </a:xfrm>
          <a:prstGeom prst="rect">
            <a:avLst/>
          </a:prstGeom>
        </p:spPr>
        <p:txBody>
          <a:bodyPr lIns="0" tIns="0" rIns="0" bIns="0" rtlCol="0" anchor="t">
            <a:spAutoFit/>
          </a:bodyPr>
          <a:lstStyle/>
          <a:p>
            <a:pPr algn="ctr">
              <a:lnSpc>
                <a:spcPts val="2533"/>
              </a:lnSpc>
            </a:pPr>
            <a:r>
              <a:rPr lang="en-US" sz="2533" b="1" spc="-51">
                <a:solidFill>
                  <a:srgbClr val="1B2122"/>
                </a:solidFill>
                <a:latin typeface="Poppins Bold"/>
                <a:ea typeface="Poppins Bold"/>
                <a:cs typeface="Poppins Bold"/>
                <a:sym typeface="Poppins Bold"/>
              </a:rPr>
              <a:t>Our Goal</a:t>
            </a:r>
          </a:p>
        </p:txBody>
      </p:sp>
      <p:sp>
        <p:nvSpPr>
          <p:cNvPr id="41" name="TextBox 41"/>
          <p:cNvSpPr txBox="1"/>
          <p:nvPr/>
        </p:nvSpPr>
        <p:spPr>
          <a:xfrm>
            <a:off x="426588" y="1602086"/>
            <a:ext cx="3700538" cy="1347164"/>
          </a:xfrm>
          <a:prstGeom prst="rect">
            <a:avLst/>
          </a:prstGeom>
        </p:spPr>
        <p:txBody>
          <a:bodyPr lIns="0" tIns="0" rIns="0" bIns="0" rtlCol="0" anchor="t">
            <a:spAutoFit/>
          </a:bodyPr>
          <a:lstStyle/>
          <a:p>
            <a:pPr algn="ctr">
              <a:lnSpc>
                <a:spcPts val="2667"/>
              </a:lnSpc>
              <a:spcBef>
                <a:spcPct val="0"/>
              </a:spcBef>
            </a:pPr>
            <a:r>
              <a:rPr lang="en-US" sz="1667" spc="-8">
                <a:solidFill>
                  <a:srgbClr val="1B2122"/>
                </a:solidFill>
                <a:latin typeface="Poppins Thin Bold"/>
                <a:ea typeface="Poppins Thin Bold"/>
                <a:cs typeface="Poppins Thin Bold"/>
                <a:sym typeface="Poppins Thin Bold"/>
              </a:rPr>
              <a:t>We are on a mission to digitally transform every small to mid-sized local government in the USA with our innovative digital solutions.</a:t>
            </a:r>
          </a:p>
        </p:txBody>
      </p:sp>
    </p:spTree>
    <p:extLst>
      <p:ext uri="{BB962C8B-B14F-4D97-AF65-F5344CB8AC3E}">
        <p14:creationId xmlns:p14="http://schemas.microsoft.com/office/powerpoint/2010/main" val="3772047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5417" y="187287"/>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1" b="-3526"/>
            </a:stretch>
          </a:blipFill>
        </p:spPr>
        <p:txBody>
          <a:bodyPr/>
          <a:lstStyle/>
          <a:p>
            <a:endParaRPr lang="en-US" sz="1200"/>
          </a:p>
        </p:txBody>
      </p:sp>
      <p:sp>
        <p:nvSpPr>
          <p:cNvPr id="3" name="TextBox 3"/>
          <p:cNvSpPr txBox="1"/>
          <p:nvPr/>
        </p:nvSpPr>
        <p:spPr>
          <a:xfrm>
            <a:off x="732779" y="1848936"/>
            <a:ext cx="10960707" cy="5009064"/>
          </a:xfrm>
          <a:prstGeom prst="rect">
            <a:avLst/>
          </a:prstGeom>
        </p:spPr>
        <p:txBody>
          <a:bodyPr lIns="0" tIns="0" rIns="0" bIns="0" rtlCol="0" anchor="t">
            <a:spAutoFit/>
          </a:bodyPr>
          <a:lstStyle/>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Expertise in Local Government:</a:t>
            </a:r>
            <a:r>
              <a:rPr lang="en-US" sz="2000" dirty="0">
                <a:solidFill>
                  <a:srgbClr val="1B2122"/>
                </a:solidFill>
                <a:latin typeface="Poppins"/>
                <a:ea typeface="Poppins"/>
                <a:cs typeface="Poppins"/>
                <a:sym typeface="Poppins"/>
              </a:rPr>
              <a:t> We understand local government needs and challenges and tailor our solutions accordingly.</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Affordable Solutions:</a:t>
            </a:r>
            <a:r>
              <a:rPr lang="en-US" sz="2000" dirty="0">
                <a:solidFill>
                  <a:srgbClr val="1B2122"/>
                </a:solidFill>
                <a:latin typeface="Poppins"/>
                <a:ea typeface="Poppins"/>
                <a:cs typeface="Poppins"/>
                <a:sym typeface="Poppins"/>
              </a:rPr>
              <a:t> We provide high-quality solutions that fit your budget without compromising on effectiveness, ensuring exceptional value.</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User-Centric Solutions</a:t>
            </a:r>
            <a:r>
              <a:rPr lang="en-US" sz="2000" dirty="0">
                <a:solidFill>
                  <a:srgbClr val="1B2122"/>
                </a:solidFill>
                <a:latin typeface="Poppins"/>
                <a:ea typeface="Poppins"/>
                <a:cs typeface="Poppins"/>
                <a:sym typeface="Poppins"/>
              </a:rPr>
              <a:t>: Our </a:t>
            </a:r>
            <a:r>
              <a:rPr lang="en-US" sz="2000" dirty="0" err="1">
                <a:solidFill>
                  <a:srgbClr val="1B2122"/>
                </a:solidFill>
                <a:latin typeface="Poppins"/>
                <a:ea typeface="Poppins"/>
                <a:cs typeface="Poppins"/>
                <a:sym typeface="Poppins"/>
              </a:rPr>
              <a:t>MuniCitizen</a:t>
            </a:r>
            <a:r>
              <a:rPr lang="en-US" sz="2000" dirty="0">
                <a:solidFill>
                  <a:srgbClr val="1B2122"/>
                </a:solidFill>
                <a:latin typeface="Poppins"/>
                <a:ea typeface="Poppins"/>
                <a:cs typeface="Poppins"/>
                <a:sym typeface="Poppins"/>
              </a:rPr>
              <a:t> platform offers a user-friendly interface for both officials and residents.</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Proven Success:</a:t>
            </a:r>
            <a:r>
              <a:rPr lang="en-US" sz="2000" dirty="0">
                <a:solidFill>
                  <a:srgbClr val="1B2122"/>
                </a:solidFill>
                <a:latin typeface="Poppins"/>
                <a:ea typeface="Poppins"/>
                <a:cs typeface="Poppins"/>
                <a:sym typeface="Poppins"/>
              </a:rPr>
              <a:t> We’ve enhanced citizen satisfaction, efficiency, and transparency in many municipalities.</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Exceptional Support:</a:t>
            </a:r>
            <a:r>
              <a:rPr lang="en-US" sz="2000" dirty="0">
                <a:solidFill>
                  <a:srgbClr val="1B2122"/>
                </a:solidFill>
                <a:latin typeface="Poppins"/>
                <a:ea typeface="Poppins"/>
                <a:cs typeface="Poppins"/>
                <a:sym typeface="Poppins"/>
              </a:rPr>
              <a:t> 24/7 support ensures you get the most out of our platform.</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Flexible and Scalable:</a:t>
            </a:r>
            <a:r>
              <a:rPr lang="en-US" sz="2000" dirty="0">
                <a:solidFill>
                  <a:srgbClr val="1B2122"/>
                </a:solidFill>
                <a:latin typeface="Poppins"/>
                <a:ea typeface="Poppins"/>
                <a:cs typeface="Poppins"/>
                <a:sym typeface="Poppins"/>
              </a:rPr>
              <a:t> Our platform grows with your township’s needs.</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Top-Notch Security and Compliance:</a:t>
            </a:r>
            <a:r>
              <a:rPr lang="en-US" sz="2000" dirty="0">
                <a:solidFill>
                  <a:srgbClr val="1B2122"/>
                </a:solidFill>
                <a:latin typeface="Poppins"/>
                <a:ea typeface="Poppins"/>
                <a:cs typeface="Poppins"/>
                <a:sym typeface="Poppins"/>
              </a:rPr>
              <a:t> We uphold the highest standards for data protection and regulatory compliance.</a:t>
            </a:r>
          </a:p>
          <a:p>
            <a:pPr marL="431822" lvl="1" indent="-215911">
              <a:lnSpc>
                <a:spcPts val="2800"/>
              </a:lnSpc>
              <a:buFont typeface="Arial"/>
              <a:buChar char="•"/>
            </a:pPr>
            <a:r>
              <a:rPr lang="en-US" sz="2000" b="1" dirty="0">
                <a:solidFill>
                  <a:srgbClr val="1B2122"/>
                </a:solidFill>
                <a:latin typeface="Poppins Bold"/>
                <a:ea typeface="Poppins Bold"/>
                <a:cs typeface="Poppins Bold"/>
                <a:sym typeface="Poppins Bold"/>
              </a:rPr>
              <a:t>Exceptional ROI: </a:t>
            </a:r>
            <a:r>
              <a:rPr lang="en-US" sz="2000" dirty="0">
                <a:solidFill>
                  <a:srgbClr val="1B2122"/>
                </a:solidFill>
                <a:latin typeface="Poppins"/>
                <a:ea typeface="Poppins"/>
                <a:cs typeface="Poppins"/>
                <a:sym typeface="Poppins"/>
              </a:rPr>
              <a:t>Our cost-effective solutions provide measurable outcomes, ensuring your investment yields significant long-term value.</a:t>
            </a:r>
          </a:p>
        </p:txBody>
      </p:sp>
      <p:grpSp>
        <p:nvGrpSpPr>
          <p:cNvPr id="4" name="Group 4"/>
          <p:cNvGrpSpPr/>
          <p:nvPr/>
        </p:nvGrpSpPr>
        <p:grpSpPr>
          <a:xfrm>
            <a:off x="2648566" y="843139"/>
            <a:ext cx="6689659" cy="753571"/>
            <a:chOff x="0" y="0"/>
            <a:chExt cx="3394383" cy="382368"/>
          </a:xfrm>
        </p:grpSpPr>
        <p:sp>
          <p:nvSpPr>
            <p:cNvPr id="5" name="Freeform 5"/>
            <p:cNvSpPr/>
            <p:nvPr/>
          </p:nvSpPr>
          <p:spPr>
            <a:xfrm>
              <a:off x="0" y="0"/>
              <a:ext cx="3394383" cy="382368"/>
            </a:xfrm>
            <a:custGeom>
              <a:avLst/>
              <a:gdLst/>
              <a:ahLst/>
              <a:cxnLst/>
              <a:rect l="l" t="t" r="r" b="b"/>
              <a:pathLst>
                <a:path w="3394383" h="382368">
                  <a:moveTo>
                    <a:pt x="0" y="0"/>
                  </a:moveTo>
                  <a:lnTo>
                    <a:pt x="3394383" y="0"/>
                  </a:lnTo>
                  <a:lnTo>
                    <a:pt x="3394383" y="382368"/>
                  </a:lnTo>
                  <a:lnTo>
                    <a:pt x="0" y="382368"/>
                  </a:lnTo>
                  <a:close/>
                </a:path>
              </a:pathLst>
            </a:custGeom>
            <a:solidFill>
              <a:srgbClr val="368DD3"/>
            </a:solidFill>
          </p:spPr>
          <p:txBody>
            <a:bodyPr/>
            <a:lstStyle/>
            <a:p>
              <a:endParaRPr lang="en-US" sz="1200"/>
            </a:p>
          </p:txBody>
        </p:sp>
      </p:grpSp>
      <p:sp>
        <p:nvSpPr>
          <p:cNvPr id="6" name="TextBox 6"/>
          <p:cNvSpPr txBox="1"/>
          <p:nvPr/>
        </p:nvSpPr>
        <p:spPr>
          <a:xfrm>
            <a:off x="3299231" y="1040387"/>
            <a:ext cx="5285727" cy="359073"/>
          </a:xfrm>
          <a:prstGeom prst="rect">
            <a:avLst/>
          </a:prstGeom>
        </p:spPr>
        <p:txBody>
          <a:bodyPr lIns="0" tIns="0" rIns="0" bIns="0" rtlCol="0" anchor="t">
            <a:spAutoFit/>
          </a:bodyPr>
          <a:lstStyle/>
          <a:p>
            <a:pPr algn="ctr">
              <a:lnSpc>
                <a:spcPts val="2800"/>
              </a:lnSpc>
            </a:pPr>
            <a:r>
              <a:rPr lang="en-US" sz="2800" b="1" dirty="0">
                <a:solidFill>
                  <a:srgbClr val="1B2122"/>
                </a:solidFill>
                <a:latin typeface="Poppins Bold"/>
                <a:ea typeface="Poppins Bold"/>
                <a:cs typeface="Poppins Bold"/>
                <a:sym typeface="Poppins Bold"/>
              </a:rPr>
              <a:t>The </a:t>
            </a:r>
            <a:r>
              <a:rPr lang="en-US" sz="2800" b="1" dirty="0" err="1">
                <a:solidFill>
                  <a:srgbClr val="1B2122"/>
                </a:solidFill>
                <a:latin typeface="Poppins Bold"/>
                <a:ea typeface="Poppins Bold"/>
                <a:cs typeface="Poppins Bold"/>
                <a:sym typeface="Poppins Bold"/>
              </a:rPr>
              <a:t>MuniLogic</a:t>
            </a:r>
            <a:r>
              <a:rPr lang="en-US" sz="2800" b="1" dirty="0">
                <a:solidFill>
                  <a:srgbClr val="1B2122"/>
                </a:solidFill>
                <a:latin typeface="Poppins Bold"/>
                <a:ea typeface="Poppins Bold"/>
                <a:cs typeface="Poppins Bold"/>
                <a:sym typeface="Poppins Bold"/>
              </a:rPr>
              <a:t> Difference</a:t>
            </a:r>
          </a:p>
        </p:txBody>
      </p:sp>
      <p:sp>
        <p:nvSpPr>
          <p:cNvPr id="8" name="Freeform 2">
            <a:extLst>
              <a:ext uri="{FF2B5EF4-FFF2-40B4-BE49-F238E27FC236}">
                <a16:creationId xmlns:a16="http://schemas.microsoft.com/office/drawing/2014/main" id="{A3850AEA-27AB-BA39-50B1-513F56D1443A}"/>
              </a:ext>
            </a:extLst>
          </p:cNvPr>
          <p:cNvSpPr/>
          <p:nvPr/>
        </p:nvSpPr>
        <p:spPr>
          <a:xfrm>
            <a:off x="11062379" y="6549798"/>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3"/>
            <a:stretch>
              <a:fillRect/>
            </a:stretch>
          </a:blipFill>
        </p:spPr>
        <p:txBody>
          <a:bodyPr/>
          <a:lstStyle/>
          <a:p>
            <a:endParaRPr lang="en-US" sz="12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12441" y="1161812"/>
            <a:ext cx="3416597" cy="2669449"/>
          </a:xfrm>
          <a:prstGeom prst="rect">
            <a:avLst/>
          </a:prstGeom>
        </p:spPr>
        <p:txBody>
          <a:bodyPr lIns="0" tIns="0" rIns="0" bIns="0" rtlCol="0" anchor="t">
            <a:spAutoFit/>
          </a:bodyPr>
          <a:lstStyle/>
          <a:p>
            <a:pPr>
              <a:lnSpc>
                <a:spcPts val="3454"/>
              </a:lnSpc>
            </a:pPr>
            <a:r>
              <a:rPr lang="en-US" sz="2467" b="1">
                <a:solidFill>
                  <a:srgbClr val="000000"/>
                </a:solidFill>
                <a:latin typeface="Poppins Bold"/>
                <a:ea typeface="Poppins Bold"/>
                <a:cs typeface="Poppins Bold"/>
                <a:sym typeface="Poppins Bold"/>
              </a:rPr>
              <a:t>Featured Products</a:t>
            </a:r>
          </a:p>
          <a:p>
            <a:pPr marL="532581" lvl="1" indent="-266291">
              <a:lnSpc>
                <a:spcPts val="3454"/>
              </a:lnSpc>
              <a:buFont typeface="Arial"/>
              <a:buChar char="•"/>
            </a:pPr>
            <a:r>
              <a:rPr lang="en-US" sz="2467">
                <a:solidFill>
                  <a:srgbClr val="000000"/>
                </a:solidFill>
                <a:latin typeface="Poppins"/>
                <a:ea typeface="Poppins"/>
                <a:cs typeface="Poppins"/>
                <a:sym typeface="Poppins"/>
              </a:rPr>
              <a:t>MuniLogic CE</a:t>
            </a:r>
          </a:p>
          <a:p>
            <a:pPr marL="532581" lvl="1" indent="-266291">
              <a:lnSpc>
                <a:spcPts val="3454"/>
              </a:lnSpc>
              <a:buFont typeface="Arial"/>
              <a:buChar char="•"/>
            </a:pPr>
            <a:r>
              <a:rPr lang="en-US" sz="2467">
                <a:solidFill>
                  <a:srgbClr val="000000"/>
                </a:solidFill>
                <a:latin typeface="Poppins"/>
                <a:ea typeface="Poppins"/>
                <a:cs typeface="Poppins"/>
                <a:sym typeface="Poppins"/>
              </a:rPr>
              <a:t>MuniCitizen</a:t>
            </a:r>
          </a:p>
          <a:p>
            <a:pPr marL="532581" lvl="1" indent="-266291">
              <a:lnSpc>
                <a:spcPts val="3454"/>
              </a:lnSpc>
              <a:buFont typeface="Arial"/>
              <a:buChar char="•"/>
            </a:pPr>
            <a:r>
              <a:rPr lang="en-US" sz="2467">
                <a:solidFill>
                  <a:srgbClr val="000000"/>
                </a:solidFill>
                <a:latin typeface="Poppins"/>
                <a:ea typeface="Poppins"/>
                <a:cs typeface="Poppins"/>
                <a:sym typeface="Poppins"/>
              </a:rPr>
              <a:t>iRisk Management</a:t>
            </a:r>
          </a:p>
          <a:p>
            <a:pPr marL="532581" lvl="1" indent="-266291">
              <a:lnSpc>
                <a:spcPts val="3454"/>
              </a:lnSpc>
              <a:buFont typeface="Arial"/>
              <a:buChar char="•"/>
            </a:pPr>
            <a:r>
              <a:rPr lang="en-US" sz="2467">
                <a:solidFill>
                  <a:srgbClr val="000000"/>
                </a:solidFill>
                <a:latin typeface="Poppins"/>
                <a:ea typeface="Poppins"/>
                <a:cs typeface="Poppins"/>
                <a:sym typeface="Poppins"/>
              </a:rPr>
              <a:t>Muniforms</a:t>
            </a:r>
          </a:p>
          <a:p>
            <a:pPr marL="532581" lvl="1" indent="-266291">
              <a:lnSpc>
                <a:spcPts val="3454"/>
              </a:lnSpc>
              <a:buFont typeface="Arial"/>
              <a:buChar char="•"/>
            </a:pPr>
            <a:r>
              <a:rPr lang="en-US" sz="2467">
                <a:solidFill>
                  <a:srgbClr val="000000"/>
                </a:solidFill>
                <a:latin typeface="Poppins"/>
                <a:ea typeface="Poppins"/>
                <a:cs typeface="Poppins"/>
                <a:sym typeface="Poppins"/>
              </a:rPr>
              <a:t>MuniDex</a:t>
            </a:r>
          </a:p>
        </p:txBody>
      </p:sp>
      <p:sp>
        <p:nvSpPr>
          <p:cNvPr id="3" name="Freeform 3"/>
          <p:cNvSpPr/>
          <p:nvPr/>
        </p:nvSpPr>
        <p:spPr>
          <a:xfrm>
            <a:off x="9120467" y="4518364"/>
            <a:ext cx="2502877" cy="2086239"/>
          </a:xfrm>
          <a:custGeom>
            <a:avLst/>
            <a:gdLst/>
            <a:ahLst/>
            <a:cxnLst/>
            <a:rect l="l" t="t" r="r" b="b"/>
            <a:pathLst>
              <a:path w="3754315" h="3129359">
                <a:moveTo>
                  <a:pt x="0" y="0"/>
                </a:moveTo>
                <a:lnTo>
                  <a:pt x="3754316" y="0"/>
                </a:lnTo>
                <a:lnTo>
                  <a:pt x="3754316" y="3129359"/>
                </a:lnTo>
                <a:lnTo>
                  <a:pt x="0" y="3129359"/>
                </a:lnTo>
                <a:lnTo>
                  <a:pt x="0" y="0"/>
                </a:lnTo>
                <a:close/>
              </a:path>
            </a:pathLst>
          </a:custGeom>
          <a:blipFill>
            <a:blip r:embed="rId2"/>
            <a:stretch>
              <a:fillRect l="-229223" t="-97485"/>
            </a:stretch>
          </a:blipFill>
        </p:spPr>
        <p:txBody>
          <a:bodyPr/>
          <a:lstStyle/>
          <a:p>
            <a:endParaRPr lang="en-US" sz="1200"/>
          </a:p>
        </p:txBody>
      </p:sp>
      <p:sp>
        <p:nvSpPr>
          <p:cNvPr id="4" name="Freeform 4"/>
          <p:cNvSpPr/>
          <p:nvPr/>
        </p:nvSpPr>
        <p:spPr>
          <a:xfrm>
            <a:off x="5878789" y="4280509"/>
            <a:ext cx="2712995" cy="2342413"/>
          </a:xfrm>
          <a:custGeom>
            <a:avLst/>
            <a:gdLst/>
            <a:ahLst/>
            <a:cxnLst/>
            <a:rect l="l" t="t" r="r" b="b"/>
            <a:pathLst>
              <a:path w="4069492" h="3513619">
                <a:moveTo>
                  <a:pt x="0" y="0"/>
                </a:moveTo>
                <a:lnTo>
                  <a:pt x="4069492" y="0"/>
                </a:lnTo>
                <a:lnTo>
                  <a:pt x="4069492" y="3513619"/>
                </a:lnTo>
                <a:lnTo>
                  <a:pt x="0" y="3513619"/>
                </a:lnTo>
                <a:lnTo>
                  <a:pt x="0" y="0"/>
                </a:lnTo>
                <a:close/>
              </a:path>
            </a:pathLst>
          </a:custGeom>
          <a:blipFill>
            <a:blip r:embed="rId2"/>
            <a:stretch>
              <a:fillRect l="-229223" b="-90653"/>
            </a:stretch>
          </a:blipFill>
        </p:spPr>
        <p:txBody>
          <a:bodyPr/>
          <a:lstStyle/>
          <a:p>
            <a:endParaRPr lang="en-US" sz="1200"/>
          </a:p>
        </p:txBody>
      </p:sp>
      <p:sp>
        <p:nvSpPr>
          <p:cNvPr id="5" name="Freeform 5"/>
          <p:cNvSpPr/>
          <p:nvPr/>
        </p:nvSpPr>
        <p:spPr>
          <a:xfrm>
            <a:off x="3586779" y="4228958"/>
            <a:ext cx="2149346" cy="2215514"/>
          </a:xfrm>
          <a:custGeom>
            <a:avLst/>
            <a:gdLst/>
            <a:ahLst/>
            <a:cxnLst/>
            <a:rect l="l" t="t" r="r" b="b"/>
            <a:pathLst>
              <a:path w="3224019" h="3323271">
                <a:moveTo>
                  <a:pt x="0" y="0"/>
                </a:moveTo>
                <a:lnTo>
                  <a:pt x="3224019" y="0"/>
                </a:lnTo>
                <a:lnTo>
                  <a:pt x="3224019" y="3323271"/>
                </a:lnTo>
                <a:lnTo>
                  <a:pt x="0" y="3323271"/>
                </a:lnTo>
                <a:lnTo>
                  <a:pt x="0" y="0"/>
                </a:lnTo>
                <a:close/>
              </a:path>
            </a:pathLst>
          </a:custGeom>
          <a:blipFill>
            <a:blip r:embed="rId2"/>
            <a:stretch>
              <a:fillRect l="-93259" r="-215841" b="-98441"/>
            </a:stretch>
          </a:blipFill>
        </p:spPr>
        <p:txBody>
          <a:bodyPr/>
          <a:lstStyle/>
          <a:p>
            <a:endParaRPr lang="en-US" sz="1200"/>
          </a:p>
        </p:txBody>
      </p:sp>
      <p:sp>
        <p:nvSpPr>
          <p:cNvPr id="6" name="Freeform 6"/>
          <p:cNvSpPr/>
          <p:nvPr/>
        </p:nvSpPr>
        <p:spPr>
          <a:xfrm>
            <a:off x="685800" y="4070245"/>
            <a:ext cx="2694815" cy="2777775"/>
          </a:xfrm>
          <a:custGeom>
            <a:avLst/>
            <a:gdLst/>
            <a:ahLst/>
            <a:cxnLst/>
            <a:rect l="l" t="t" r="r" b="b"/>
            <a:pathLst>
              <a:path w="4042222" h="4166663">
                <a:moveTo>
                  <a:pt x="0" y="0"/>
                </a:moveTo>
                <a:lnTo>
                  <a:pt x="4042222" y="0"/>
                </a:lnTo>
                <a:lnTo>
                  <a:pt x="4042222" y="4166663"/>
                </a:lnTo>
                <a:lnTo>
                  <a:pt x="0" y="4166663"/>
                </a:lnTo>
                <a:lnTo>
                  <a:pt x="0" y="0"/>
                </a:lnTo>
                <a:close/>
              </a:path>
            </a:pathLst>
          </a:custGeom>
          <a:blipFill>
            <a:blip r:embed="rId2"/>
            <a:stretch>
              <a:fillRect l="-106315" t="-98441" r="-202785"/>
            </a:stretch>
          </a:blipFill>
        </p:spPr>
        <p:txBody>
          <a:bodyPr/>
          <a:lstStyle/>
          <a:p>
            <a:endParaRPr lang="en-US" sz="1200"/>
          </a:p>
        </p:txBody>
      </p:sp>
      <p:sp>
        <p:nvSpPr>
          <p:cNvPr id="7" name="TextBox 7"/>
          <p:cNvSpPr txBox="1"/>
          <p:nvPr/>
        </p:nvSpPr>
        <p:spPr>
          <a:xfrm>
            <a:off x="685800" y="1161812"/>
            <a:ext cx="6339975" cy="3118226"/>
          </a:xfrm>
          <a:prstGeom prst="rect">
            <a:avLst/>
          </a:prstGeom>
        </p:spPr>
        <p:txBody>
          <a:bodyPr lIns="0" tIns="0" rIns="0" bIns="0" rtlCol="0" anchor="t">
            <a:spAutoFit/>
          </a:bodyPr>
          <a:lstStyle/>
          <a:p>
            <a:pPr>
              <a:lnSpc>
                <a:spcPts val="3453"/>
              </a:lnSpc>
            </a:pPr>
            <a:r>
              <a:rPr lang="en-US" sz="2466" b="1">
                <a:solidFill>
                  <a:srgbClr val="000000"/>
                </a:solidFill>
                <a:latin typeface="Poppins Bold"/>
                <a:ea typeface="Poppins Bold"/>
                <a:cs typeface="Poppins Bold"/>
                <a:sym typeface="Poppins Bold"/>
              </a:rPr>
              <a:t>Our Services</a:t>
            </a:r>
          </a:p>
          <a:p>
            <a:pPr marL="532579" lvl="1" indent="-266289">
              <a:lnSpc>
                <a:spcPts val="3453"/>
              </a:lnSpc>
              <a:spcBef>
                <a:spcPct val="0"/>
              </a:spcBef>
              <a:buFont typeface="Arial"/>
              <a:buChar char="•"/>
            </a:pPr>
            <a:r>
              <a:rPr lang="en-US" sz="2466">
                <a:solidFill>
                  <a:srgbClr val="000000"/>
                </a:solidFill>
                <a:latin typeface="Poppins"/>
                <a:ea typeface="Poppins"/>
                <a:cs typeface="Poppins"/>
                <a:sym typeface="Poppins"/>
              </a:rPr>
              <a:t>Digital Transformation Consulting</a:t>
            </a:r>
          </a:p>
          <a:p>
            <a:pPr marL="532579" lvl="1" indent="-266289">
              <a:lnSpc>
                <a:spcPts val="3453"/>
              </a:lnSpc>
              <a:spcBef>
                <a:spcPct val="0"/>
              </a:spcBef>
              <a:buFont typeface="Arial"/>
              <a:buChar char="•"/>
            </a:pPr>
            <a:r>
              <a:rPr lang="en-US" sz="2466">
                <a:solidFill>
                  <a:srgbClr val="000000"/>
                </a:solidFill>
                <a:latin typeface="Poppins"/>
                <a:ea typeface="Poppins"/>
                <a:cs typeface="Poppins"/>
                <a:sym typeface="Poppins"/>
              </a:rPr>
              <a:t>CIO as Service</a:t>
            </a:r>
          </a:p>
          <a:p>
            <a:pPr marL="532579" lvl="1" indent="-266289">
              <a:lnSpc>
                <a:spcPts val="3453"/>
              </a:lnSpc>
              <a:spcBef>
                <a:spcPct val="0"/>
              </a:spcBef>
              <a:buFont typeface="Arial"/>
              <a:buChar char="•"/>
            </a:pPr>
            <a:r>
              <a:rPr lang="en-US" sz="2466">
                <a:solidFill>
                  <a:srgbClr val="000000"/>
                </a:solidFill>
                <a:latin typeface="Poppins"/>
                <a:ea typeface="Poppins"/>
                <a:cs typeface="Poppins"/>
                <a:sym typeface="Poppins"/>
              </a:rPr>
              <a:t>GIS Consulting</a:t>
            </a:r>
          </a:p>
          <a:p>
            <a:pPr marL="532579" lvl="1" indent="-266289">
              <a:lnSpc>
                <a:spcPts val="3453"/>
              </a:lnSpc>
              <a:spcBef>
                <a:spcPct val="0"/>
              </a:spcBef>
              <a:buFont typeface="Arial"/>
              <a:buChar char="•"/>
            </a:pPr>
            <a:r>
              <a:rPr lang="en-US" sz="2466">
                <a:solidFill>
                  <a:srgbClr val="000000"/>
                </a:solidFill>
                <a:latin typeface="Poppins"/>
                <a:ea typeface="Poppins"/>
                <a:cs typeface="Poppins"/>
                <a:sym typeface="Poppins"/>
              </a:rPr>
              <a:t>Digital Risk Management Consulting</a:t>
            </a:r>
          </a:p>
          <a:p>
            <a:pPr marL="532579" lvl="1" indent="-266289">
              <a:lnSpc>
                <a:spcPts val="3453"/>
              </a:lnSpc>
              <a:spcBef>
                <a:spcPct val="0"/>
              </a:spcBef>
              <a:buFont typeface="Arial"/>
              <a:buChar char="•"/>
            </a:pPr>
            <a:r>
              <a:rPr lang="en-US" sz="2466">
                <a:solidFill>
                  <a:srgbClr val="000000"/>
                </a:solidFill>
                <a:latin typeface="Poppins"/>
                <a:ea typeface="Poppins"/>
                <a:cs typeface="Poppins"/>
                <a:sym typeface="Poppins"/>
              </a:rPr>
              <a:t>Custom Solutions Development</a:t>
            </a:r>
          </a:p>
          <a:p>
            <a:pPr marL="532579" lvl="1" indent="-266289">
              <a:lnSpc>
                <a:spcPts val="3453"/>
              </a:lnSpc>
              <a:spcBef>
                <a:spcPct val="0"/>
              </a:spcBef>
              <a:buFont typeface="Arial"/>
              <a:buChar char="•"/>
            </a:pPr>
            <a:r>
              <a:rPr lang="en-US" sz="2466">
                <a:solidFill>
                  <a:srgbClr val="000000"/>
                </a:solidFill>
                <a:latin typeface="Poppins"/>
                <a:ea typeface="Poppins"/>
                <a:cs typeface="Poppins"/>
                <a:sym typeface="Poppins"/>
              </a:rPr>
              <a:t>Muni Automate &amp; Muni Insights </a:t>
            </a:r>
          </a:p>
        </p:txBody>
      </p:sp>
      <p:sp>
        <p:nvSpPr>
          <p:cNvPr id="10" name="Freeform 2">
            <a:extLst>
              <a:ext uri="{FF2B5EF4-FFF2-40B4-BE49-F238E27FC236}">
                <a16:creationId xmlns:a16="http://schemas.microsoft.com/office/drawing/2014/main" id="{9866A688-6E1A-71F0-C9ED-086CEBBF30F9}"/>
              </a:ext>
            </a:extLst>
          </p:cNvPr>
          <p:cNvSpPr/>
          <p:nvPr/>
        </p:nvSpPr>
        <p:spPr>
          <a:xfrm>
            <a:off x="10055975" y="6408225"/>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3"/>
            <a:stretch>
              <a:fillRect/>
            </a:stretch>
          </a:blipFill>
        </p:spPr>
        <p:txBody>
          <a:bodyPr/>
          <a:lstStyle/>
          <a:p>
            <a:endParaRPr lang="en-US" sz="1200"/>
          </a:p>
        </p:txBody>
      </p:sp>
      <p:grpSp>
        <p:nvGrpSpPr>
          <p:cNvPr id="11" name="Group 4">
            <a:extLst>
              <a:ext uri="{FF2B5EF4-FFF2-40B4-BE49-F238E27FC236}">
                <a16:creationId xmlns:a16="http://schemas.microsoft.com/office/drawing/2014/main" id="{6C128150-8C10-1064-AD64-D54E578AFAF7}"/>
              </a:ext>
            </a:extLst>
          </p:cNvPr>
          <p:cNvGrpSpPr/>
          <p:nvPr/>
        </p:nvGrpSpPr>
        <p:grpSpPr>
          <a:xfrm>
            <a:off x="1810821" y="380302"/>
            <a:ext cx="6689659" cy="556886"/>
            <a:chOff x="0" y="0"/>
            <a:chExt cx="3394383" cy="382368"/>
          </a:xfrm>
        </p:grpSpPr>
        <p:sp>
          <p:nvSpPr>
            <p:cNvPr id="12" name="Freeform 5">
              <a:extLst>
                <a:ext uri="{FF2B5EF4-FFF2-40B4-BE49-F238E27FC236}">
                  <a16:creationId xmlns:a16="http://schemas.microsoft.com/office/drawing/2014/main" id="{49781A86-8559-BC3E-BFD3-97AAD4E81541}"/>
                </a:ext>
              </a:extLst>
            </p:cNvPr>
            <p:cNvSpPr/>
            <p:nvPr/>
          </p:nvSpPr>
          <p:spPr>
            <a:xfrm>
              <a:off x="0" y="0"/>
              <a:ext cx="3394383" cy="382368"/>
            </a:xfrm>
            <a:custGeom>
              <a:avLst/>
              <a:gdLst/>
              <a:ahLst/>
              <a:cxnLst/>
              <a:rect l="l" t="t" r="r" b="b"/>
              <a:pathLst>
                <a:path w="3394383" h="382368">
                  <a:moveTo>
                    <a:pt x="0" y="0"/>
                  </a:moveTo>
                  <a:lnTo>
                    <a:pt x="3394383" y="0"/>
                  </a:lnTo>
                  <a:lnTo>
                    <a:pt x="3394383" y="382368"/>
                  </a:lnTo>
                  <a:lnTo>
                    <a:pt x="0" y="382368"/>
                  </a:lnTo>
                  <a:close/>
                </a:path>
              </a:pathLst>
            </a:custGeom>
            <a:solidFill>
              <a:srgbClr val="368DD3"/>
            </a:solidFill>
          </p:spPr>
          <p:txBody>
            <a:bodyPr/>
            <a:lstStyle/>
            <a:p>
              <a:endParaRPr lang="en-US" sz="1200"/>
            </a:p>
          </p:txBody>
        </p:sp>
      </p:grpSp>
      <p:sp>
        <p:nvSpPr>
          <p:cNvPr id="13" name="TextBox 8">
            <a:extLst>
              <a:ext uri="{FF2B5EF4-FFF2-40B4-BE49-F238E27FC236}">
                <a16:creationId xmlns:a16="http://schemas.microsoft.com/office/drawing/2014/main" id="{3B1E1797-5634-ACE2-BBAA-8B148E0AC2D5}"/>
              </a:ext>
            </a:extLst>
          </p:cNvPr>
          <p:cNvSpPr txBox="1"/>
          <p:nvPr/>
        </p:nvSpPr>
        <p:spPr>
          <a:xfrm>
            <a:off x="1980020" y="482841"/>
            <a:ext cx="6086299" cy="369845"/>
          </a:xfrm>
          <a:prstGeom prst="rect">
            <a:avLst/>
          </a:prstGeom>
        </p:spPr>
        <p:txBody>
          <a:bodyPr wrap="square" lIns="0" tIns="0" rIns="0" bIns="0" rtlCol="0" anchor="t">
            <a:spAutoFit/>
          </a:bodyPr>
          <a:lstStyle/>
          <a:p>
            <a:pPr algn="ctr">
              <a:lnSpc>
                <a:spcPts val="2800"/>
              </a:lnSpc>
              <a:spcBef>
                <a:spcPct val="0"/>
              </a:spcBef>
            </a:pPr>
            <a:r>
              <a:rPr lang="en-US" sz="2800" b="1" dirty="0">
                <a:solidFill>
                  <a:srgbClr val="1B2122"/>
                </a:solidFill>
                <a:latin typeface="Poppins Bold"/>
                <a:ea typeface="Poppins Bold"/>
                <a:cs typeface="Poppins Bold"/>
                <a:sym typeface="Poppins Bold"/>
              </a:rPr>
              <a:t>Our Products &amp; Services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4216" y="739363"/>
            <a:ext cx="11163326" cy="3001554"/>
          </a:xfrm>
          <a:custGeom>
            <a:avLst/>
            <a:gdLst/>
            <a:ahLst/>
            <a:cxnLst/>
            <a:rect l="l" t="t" r="r" b="b"/>
            <a:pathLst>
              <a:path w="17338916" h="5692090">
                <a:moveTo>
                  <a:pt x="0" y="0"/>
                </a:moveTo>
                <a:lnTo>
                  <a:pt x="17338916" y="0"/>
                </a:lnTo>
                <a:lnTo>
                  <a:pt x="17338916" y="5692089"/>
                </a:lnTo>
                <a:lnTo>
                  <a:pt x="0" y="5692089"/>
                </a:lnTo>
                <a:lnTo>
                  <a:pt x="0" y="0"/>
                </a:lnTo>
                <a:close/>
              </a:path>
            </a:pathLst>
          </a:custGeom>
          <a:blipFill>
            <a:blip r:embed="rId2"/>
            <a:stretch>
              <a:fillRect t="-67272" b="-35803"/>
            </a:stretch>
          </a:blipFill>
        </p:spPr>
        <p:txBody>
          <a:bodyPr/>
          <a:lstStyle/>
          <a:p>
            <a:endParaRPr lang="en-US" sz="1200"/>
          </a:p>
        </p:txBody>
      </p:sp>
      <p:grpSp>
        <p:nvGrpSpPr>
          <p:cNvPr id="3" name="Group 3"/>
          <p:cNvGrpSpPr/>
          <p:nvPr/>
        </p:nvGrpSpPr>
        <p:grpSpPr>
          <a:xfrm>
            <a:off x="338507" y="3695064"/>
            <a:ext cx="11559277" cy="2857785"/>
            <a:chOff x="0" y="0"/>
            <a:chExt cx="4457775" cy="1102090"/>
          </a:xfrm>
        </p:grpSpPr>
        <p:sp>
          <p:nvSpPr>
            <p:cNvPr id="4" name="Freeform 4"/>
            <p:cNvSpPr/>
            <p:nvPr/>
          </p:nvSpPr>
          <p:spPr>
            <a:xfrm>
              <a:off x="0" y="0"/>
              <a:ext cx="4457775" cy="1102090"/>
            </a:xfrm>
            <a:custGeom>
              <a:avLst/>
              <a:gdLst/>
              <a:ahLst/>
              <a:cxnLst/>
              <a:rect l="l" t="t" r="r" b="b"/>
              <a:pathLst>
                <a:path w="4457775" h="1102090">
                  <a:moveTo>
                    <a:pt x="0" y="0"/>
                  </a:moveTo>
                  <a:lnTo>
                    <a:pt x="4457775" y="0"/>
                  </a:lnTo>
                  <a:lnTo>
                    <a:pt x="4457775" y="1102090"/>
                  </a:lnTo>
                  <a:lnTo>
                    <a:pt x="0" y="1102090"/>
                  </a:lnTo>
                  <a:close/>
                </a:path>
              </a:pathLst>
            </a:custGeom>
            <a:solidFill>
              <a:srgbClr val="DDE5E6"/>
            </a:solidFill>
          </p:spPr>
          <p:txBody>
            <a:bodyPr/>
            <a:lstStyle/>
            <a:p>
              <a:endParaRPr lang="en-US" sz="1200"/>
            </a:p>
          </p:txBody>
        </p:sp>
        <p:sp>
          <p:nvSpPr>
            <p:cNvPr id="5" name="TextBox 5"/>
            <p:cNvSpPr txBox="1"/>
            <p:nvPr/>
          </p:nvSpPr>
          <p:spPr>
            <a:xfrm>
              <a:off x="0" y="-38100"/>
              <a:ext cx="4457775" cy="1140190"/>
            </a:xfrm>
            <a:prstGeom prst="rect">
              <a:avLst/>
            </a:prstGeom>
          </p:spPr>
          <p:txBody>
            <a:bodyPr lIns="33867" tIns="33867" rIns="33867" bIns="33867" rtlCol="0" anchor="ctr"/>
            <a:lstStyle/>
            <a:p>
              <a:pPr algn="ctr">
                <a:lnSpc>
                  <a:spcPts val="1773"/>
                </a:lnSpc>
              </a:pPr>
              <a:endParaRPr sz="1200"/>
            </a:p>
          </p:txBody>
        </p:sp>
      </p:grpSp>
      <p:grpSp>
        <p:nvGrpSpPr>
          <p:cNvPr id="6" name="Group 6"/>
          <p:cNvGrpSpPr/>
          <p:nvPr/>
        </p:nvGrpSpPr>
        <p:grpSpPr>
          <a:xfrm>
            <a:off x="3702981" y="3135198"/>
            <a:ext cx="3420242" cy="753571"/>
            <a:chOff x="0" y="0"/>
            <a:chExt cx="1735456" cy="382368"/>
          </a:xfrm>
        </p:grpSpPr>
        <p:sp>
          <p:nvSpPr>
            <p:cNvPr id="7" name="Freeform 7"/>
            <p:cNvSpPr/>
            <p:nvPr/>
          </p:nvSpPr>
          <p:spPr>
            <a:xfrm>
              <a:off x="0" y="0"/>
              <a:ext cx="1735456" cy="382368"/>
            </a:xfrm>
            <a:custGeom>
              <a:avLst/>
              <a:gdLst/>
              <a:ahLst/>
              <a:cxnLst/>
              <a:rect l="l" t="t" r="r" b="b"/>
              <a:pathLst>
                <a:path w="1735456" h="382368">
                  <a:moveTo>
                    <a:pt x="0" y="0"/>
                  </a:moveTo>
                  <a:lnTo>
                    <a:pt x="1735456" y="0"/>
                  </a:lnTo>
                  <a:lnTo>
                    <a:pt x="1735456" y="382368"/>
                  </a:lnTo>
                  <a:lnTo>
                    <a:pt x="0" y="382368"/>
                  </a:lnTo>
                  <a:close/>
                </a:path>
              </a:pathLst>
            </a:custGeom>
            <a:solidFill>
              <a:srgbClr val="368DD3"/>
            </a:solidFill>
          </p:spPr>
          <p:txBody>
            <a:bodyPr/>
            <a:lstStyle/>
            <a:p>
              <a:endParaRPr lang="en-US" sz="1200"/>
            </a:p>
          </p:txBody>
        </p:sp>
      </p:grpSp>
      <p:sp>
        <p:nvSpPr>
          <p:cNvPr id="8" name="TextBox 8"/>
          <p:cNvSpPr txBox="1"/>
          <p:nvPr/>
        </p:nvSpPr>
        <p:spPr>
          <a:xfrm>
            <a:off x="451692" y="4057294"/>
            <a:ext cx="10820400" cy="2495555"/>
          </a:xfrm>
          <a:prstGeom prst="rect">
            <a:avLst/>
          </a:prstGeom>
        </p:spPr>
        <p:txBody>
          <a:bodyPr lIns="0" tIns="0" rIns="0" bIns="0" rtlCol="0" anchor="t">
            <a:spAutoFit/>
          </a:bodyPr>
          <a:lstStyle/>
          <a:p>
            <a:pPr algn="ctr">
              <a:lnSpc>
                <a:spcPts val="2800"/>
              </a:lnSpc>
            </a:pPr>
            <a:r>
              <a:rPr lang="en-US" sz="2000" dirty="0" err="1">
                <a:solidFill>
                  <a:srgbClr val="000000"/>
                </a:solidFill>
                <a:latin typeface="Poppins"/>
                <a:ea typeface="Poppins"/>
                <a:cs typeface="Poppins"/>
                <a:sym typeface="Poppins"/>
              </a:rPr>
              <a:t>MuniLogic</a:t>
            </a:r>
            <a:r>
              <a:rPr lang="en-US" sz="2000" dirty="0">
                <a:solidFill>
                  <a:srgbClr val="000000"/>
                </a:solidFill>
                <a:latin typeface="Poppins"/>
                <a:ea typeface="Poppins"/>
                <a:cs typeface="Poppins"/>
                <a:sym typeface="Poppins"/>
              </a:rPr>
              <a:t> CE is a comprehensive digital platform tailored to help local governments streamline operations and improve efficiency. It features essential core modules that manage municipal activities, including property management, effective communication tools, robust reporting capabilities, secure document management, a centralized calendar for scheduling, and integrated GIS mapping for enhanced planning. In addition to these core functions, </a:t>
            </a:r>
            <a:r>
              <a:rPr lang="en-US" sz="2000" dirty="0" err="1">
                <a:solidFill>
                  <a:srgbClr val="000000"/>
                </a:solidFill>
                <a:latin typeface="Poppins"/>
                <a:ea typeface="Poppins"/>
                <a:cs typeface="Poppins"/>
                <a:sym typeface="Poppins"/>
              </a:rPr>
              <a:t>MuniLogic</a:t>
            </a:r>
            <a:r>
              <a:rPr lang="en-US" sz="2000" dirty="0">
                <a:solidFill>
                  <a:srgbClr val="000000"/>
                </a:solidFill>
                <a:latin typeface="Poppins"/>
                <a:ea typeface="Poppins"/>
                <a:cs typeface="Poppins"/>
                <a:sym typeface="Poppins"/>
              </a:rPr>
              <a:t> CE offers a range of additional modules that enhance functionality, including </a:t>
            </a:r>
          </a:p>
        </p:txBody>
      </p:sp>
      <p:sp>
        <p:nvSpPr>
          <p:cNvPr id="9" name="TextBox 9"/>
          <p:cNvSpPr txBox="1"/>
          <p:nvPr/>
        </p:nvSpPr>
        <p:spPr>
          <a:xfrm>
            <a:off x="4209609" y="3335991"/>
            <a:ext cx="2649357" cy="359073"/>
          </a:xfrm>
          <a:prstGeom prst="rect">
            <a:avLst/>
          </a:prstGeom>
        </p:spPr>
        <p:txBody>
          <a:bodyPr lIns="0" tIns="0" rIns="0" bIns="0" rtlCol="0" anchor="t">
            <a:spAutoFit/>
          </a:bodyPr>
          <a:lstStyle/>
          <a:p>
            <a:pPr algn="ctr">
              <a:lnSpc>
                <a:spcPts val="2800"/>
              </a:lnSpc>
            </a:pPr>
            <a:r>
              <a:rPr lang="en-US" sz="2800" b="1" dirty="0" err="1">
                <a:solidFill>
                  <a:srgbClr val="1B2122"/>
                </a:solidFill>
                <a:latin typeface="Poppins Bold"/>
                <a:ea typeface="Poppins Bold"/>
                <a:cs typeface="Poppins Bold"/>
                <a:sym typeface="Poppins Bold"/>
              </a:rPr>
              <a:t>MuniLogic</a:t>
            </a:r>
            <a:r>
              <a:rPr lang="en-US" sz="2800" b="1" dirty="0">
                <a:solidFill>
                  <a:srgbClr val="1B2122"/>
                </a:solidFill>
                <a:latin typeface="Poppins Bold"/>
                <a:ea typeface="Poppins Bold"/>
                <a:cs typeface="Poppins Bold"/>
                <a:sym typeface="Poppins Bold"/>
              </a:rPr>
              <a:t> CE</a:t>
            </a:r>
          </a:p>
        </p:txBody>
      </p:sp>
      <p:sp>
        <p:nvSpPr>
          <p:cNvPr id="10" name="Freeform 10"/>
          <p:cNvSpPr/>
          <p:nvPr/>
        </p:nvSpPr>
        <p:spPr>
          <a:xfrm>
            <a:off x="9476229" y="6192519"/>
            <a:ext cx="750911" cy="264696"/>
          </a:xfrm>
          <a:custGeom>
            <a:avLst/>
            <a:gdLst/>
            <a:ahLst/>
            <a:cxnLst/>
            <a:rect l="l" t="t" r="r" b="b"/>
            <a:pathLst>
              <a:path w="1126367" h="397044">
                <a:moveTo>
                  <a:pt x="0" y="0"/>
                </a:moveTo>
                <a:lnTo>
                  <a:pt x="1126367" y="0"/>
                </a:lnTo>
                <a:lnTo>
                  <a:pt x="1126367" y="397044"/>
                </a:lnTo>
                <a:lnTo>
                  <a:pt x="0" y="397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13" name="Freeform 2">
            <a:extLst>
              <a:ext uri="{FF2B5EF4-FFF2-40B4-BE49-F238E27FC236}">
                <a16:creationId xmlns:a16="http://schemas.microsoft.com/office/drawing/2014/main" id="{59C08E28-FC33-BEE2-C7A5-66EA658B33B4}"/>
              </a:ext>
            </a:extLst>
          </p:cNvPr>
          <p:cNvSpPr/>
          <p:nvPr/>
        </p:nvSpPr>
        <p:spPr>
          <a:xfrm>
            <a:off x="10209095" y="6411362"/>
            <a:ext cx="1946125" cy="392755"/>
          </a:xfrm>
          <a:custGeom>
            <a:avLst/>
            <a:gdLst/>
            <a:ahLst/>
            <a:cxnLst/>
            <a:rect l="l" t="t" r="r" b="b"/>
            <a:pathLst>
              <a:path w="2919188" h="589133">
                <a:moveTo>
                  <a:pt x="0" y="0"/>
                </a:moveTo>
                <a:lnTo>
                  <a:pt x="2919187" y="0"/>
                </a:lnTo>
                <a:lnTo>
                  <a:pt x="2919187" y="589133"/>
                </a:lnTo>
                <a:lnTo>
                  <a:pt x="0" y="589133"/>
                </a:lnTo>
                <a:lnTo>
                  <a:pt x="0" y="0"/>
                </a:lnTo>
                <a:close/>
              </a:path>
            </a:pathLst>
          </a:custGeom>
          <a:blipFill>
            <a:blip r:embed="rId5"/>
            <a:stretch>
              <a:fillRect/>
            </a:stretch>
          </a:blipFill>
        </p:spPr>
        <p:txBody>
          <a:bodyPr/>
          <a:lstStyle/>
          <a:p>
            <a:endParaRPr lang="en-US" sz="1200"/>
          </a:p>
        </p:txBody>
      </p:sp>
      <p:grpSp>
        <p:nvGrpSpPr>
          <p:cNvPr id="14" name="Group 4">
            <a:extLst>
              <a:ext uri="{FF2B5EF4-FFF2-40B4-BE49-F238E27FC236}">
                <a16:creationId xmlns:a16="http://schemas.microsoft.com/office/drawing/2014/main" id="{71D54067-605D-8E05-8DE5-27C457DC9C71}"/>
              </a:ext>
            </a:extLst>
          </p:cNvPr>
          <p:cNvGrpSpPr/>
          <p:nvPr/>
        </p:nvGrpSpPr>
        <p:grpSpPr>
          <a:xfrm>
            <a:off x="169307" y="44823"/>
            <a:ext cx="6689659" cy="556886"/>
            <a:chOff x="0" y="0"/>
            <a:chExt cx="3394383" cy="382368"/>
          </a:xfrm>
        </p:grpSpPr>
        <p:sp>
          <p:nvSpPr>
            <p:cNvPr id="15" name="Freeform 5">
              <a:extLst>
                <a:ext uri="{FF2B5EF4-FFF2-40B4-BE49-F238E27FC236}">
                  <a16:creationId xmlns:a16="http://schemas.microsoft.com/office/drawing/2014/main" id="{5A4BE281-0A89-9F0F-4C0A-3676650FE8EE}"/>
                </a:ext>
              </a:extLst>
            </p:cNvPr>
            <p:cNvSpPr/>
            <p:nvPr/>
          </p:nvSpPr>
          <p:spPr>
            <a:xfrm>
              <a:off x="0" y="0"/>
              <a:ext cx="3394383" cy="382368"/>
            </a:xfrm>
            <a:custGeom>
              <a:avLst/>
              <a:gdLst/>
              <a:ahLst/>
              <a:cxnLst/>
              <a:rect l="l" t="t" r="r" b="b"/>
              <a:pathLst>
                <a:path w="3394383" h="382368">
                  <a:moveTo>
                    <a:pt x="0" y="0"/>
                  </a:moveTo>
                  <a:lnTo>
                    <a:pt x="3394383" y="0"/>
                  </a:lnTo>
                  <a:lnTo>
                    <a:pt x="3394383" y="382368"/>
                  </a:lnTo>
                  <a:lnTo>
                    <a:pt x="0" y="382368"/>
                  </a:lnTo>
                  <a:close/>
                </a:path>
              </a:pathLst>
            </a:custGeom>
            <a:solidFill>
              <a:srgbClr val="368DD3"/>
            </a:solidFill>
          </p:spPr>
          <p:txBody>
            <a:bodyPr/>
            <a:lstStyle/>
            <a:p>
              <a:endParaRPr lang="en-US" sz="1200"/>
            </a:p>
          </p:txBody>
        </p:sp>
      </p:grpSp>
      <p:sp>
        <p:nvSpPr>
          <p:cNvPr id="16" name="TextBox 8">
            <a:extLst>
              <a:ext uri="{FF2B5EF4-FFF2-40B4-BE49-F238E27FC236}">
                <a16:creationId xmlns:a16="http://schemas.microsoft.com/office/drawing/2014/main" id="{544FC40C-5830-BEE7-7E4E-9AC8178A3A20}"/>
              </a:ext>
            </a:extLst>
          </p:cNvPr>
          <p:cNvSpPr txBox="1"/>
          <p:nvPr/>
        </p:nvSpPr>
        <p:spPr>
          <a:xfrm>
            <a:off x="338506" y="147362"/>
            <a:ext cx="6086299" cy="369845"/>
          </a:xfrm>
          <a:prstGeom prst="rect">
            <a:avLst/>
          </a:prstGeom>
        </p:spPr>
        <p:txBody>
          <a:bodyPr wrap="square" lIns="0" tIns="0" rIns="0" bIns="0" rtlCol="0" anchor="t">
            <a:spAutoFit/>
          </a:bodyPr>
          <a:lstStyle/>
          <a:p>
            <a:pPr>
              <a:lnSpc>
                <a:spcPts val="2800"/>
              </a:lnSpc>
              <a:spcBef>
                <a:spcPct val="0"/>
              </a:spcBef>
            </a:pPr>
            <a:r>
              <a:rPr lang="en-US" sz="2800" b="1" dirty="0">
                <a:solidFill>
                  <a:srgbClr val="1B2122"/>
                </a:solidFill>
                <a:latin typeface="Poppins Bold"/>
                <a:ea typeface="Poppins Bold"/>
                <a:cs typeface="Poppins Bold"/>
                <a:sym typeface="Poppins Bold"/>
              </a:rPr>
              <a:t>Our Products &amp; Services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4494" y="1133211"/>
            <a:ext cx="10612723" cy="4591578"/>
          </a:xfrm>
          <a:prstGeom prst="rect">
            <a:avLst/>
          </a:prstGeom>
        </p:spPr>
        <p:txBody>
          <a:bodyPr lIns="0" tIns="0" rIns="0" bIns="0" rtlCol="0" anchor="t">
            <a:spAutoFit/>
          </a:bodyPr>
          <a:lstStyle/>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Code: </a:t>
            </a:r>
            <a:r>
              <a:rPr lang="en-US" sz="2066" dirty="0">
                <a:solidFill>
                  <a:srgbClr val="000000"/>
                </a:solidFill>
                <a:latin typeface="Poppins"/>
                <a:ea typeface="Poppins"/>
                <a:cs typeface="Poppins"/>
                <a:sym typeface="Poppins"/>
              </a:rPr>
              <a:t>Facilitate code enforcement to uphold community standards.</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License:</a:t>
            </a:r>
            <a:r>
              <a:rPr lang="en-US" sz="2066" dirty="0">
                <a:solidFill>
                  <a:srgbClr val="000000"/>
                </a:solidFill>
                <a:latin typeface="Poppins"/>
                <a:ea typeface="Poppins"/>
                <a:cs typeface="Poppins"/>
                <a:sym typeface="Poppins"/>
              </a:rPr>
              <a:t> Manage licenses efficiently from application to renewal.</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Permit:</a:t>
            </a:r>
            <a:r>
              <a:rPr lang="en-US" sz="2066" dirty="0">
                <a:solidFill>
                  <a:srgbClr val="000000"/>
                </a:solidFill>
                <a:latin typeface="Poppins"/>
                <a:ea typeface="Poppins"/>
                <a:cs typeface="Poppins"/>
                <a:sym typeface="Poppins"/>
              </a:rPr>
              <a:t> Simplify the permitting process to reduce administrative burdens.</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Zoning:</a:t>
            </a:r>
            <a:r>
              <a:rPr lang="en-US" sz="2066" dirty="0">
                <a:solidFill>
                  <a:srgbClr val="000000"/>
                </a:solidFill>
                <a:latin typeface="Poppins"/>
                <a:ea typeface="Poppins"/>
                <a:cs typeface="Poppins"/>
                <a:sym typeface="Poppins"/>
              </a:rPr>
              <a:t> Manage zoning activities to ensure compliance with regulations.</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Inspections</a:t>
            </a:r>
            <a:r>
              <a:rPr lang="en-US" sz="2066" dirty="0">
                <a:solidFill>
                  <a:srgbClr val="000000"/>
                </a:solidFill>
                <a:latin typeface="Poppins"/>
                <a:ea typeface="Poppins"/>
                <a:cs typeface="Poppins"/>
                <a:sym typeface="Poppins"/>
              </a:rPr>
              <a:t>. Manage all inspections, violations, notifications, schedules, </a:t>
            </a:r>
          </a:p>
          <a:p>
            <a:pPr marL="446215" lvl="1" indent="-223108">
              <a:lnSpc>
                <a:spcPts val="2996"/>
              </a:lnSpc>
              <a:buFont typeface="Arial"/>
              <a:buChar char="•"/>
            </a:pPr>
            <a:r>
              <a:rPr lang="en-US" sz="2066" dirty="0">
                <a:solidFill>
                  <a:srgbClr val="000000"/>
                </a:solidFill>
                <a:latin typeface="Poppins"/>
                <a:ea typeface="Poppins"/>
                <a:cs typeface="Poppins"/>
                <a:sym typeface="Poppins"/>
              </a:rPr>
              <a:t>and communications.</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Subdivision: </a:t>
            </a:r>
            <a:r>
              <a:rPr lang="en-US" sz="2066" dirty="0">
                <a:solidFill>
                  <a:srgbClr val="000000"/>
                </a:solidFill>
                <a:latin typeface="Poppins"/>
                <a:ea typeface="Poppins"/>
                <a:cs typeface="Poppins"/>
                <a:sym typeface="Poppins"/>
              </a:rPr>
              <a:t>Streamline the approval process for subdivisions.</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Storm:</a:t>
            </a:r>
            <a:r>
              <a:rPr lang="en-US" sz="2066" dirty="0">
                <a:solidFill>
                  <a:srgbClr val="000000"/>
                </a:solidFill>
                <a:latin typeface="Poppins"/>
                <a:ea typeface="Poppins"/>
                <a:cs typeface="Poppins"/>
                <a:sym typeface="Poppins"/>
              </a:rPr>
              <a:t> Oversee stormwater management and environmental compliance.</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Water:</a:t>
            </a:r>
            <a:r>
              <a:rPr lang="en-US" sz="2066" dirty="0">
                <a:solidFill>
                  <a:srgbClr val="000000"/>
                </a:solidFill>
                <a:latin typeface="Poppins"/>
                <a:ea typeface="Poppins"/>
                <a:cs typeface="Poppins"/>
                <a:sym typeface="Poppins"/>
              </a:rPr>
              <a:t> Manage water resources sustainably.</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Sanitary:</a:t>
            </a:r>
            <a:r>
              <a:rPr lang="en-US" sz="2066" dirty="0">
                <a:solidFill>
                  <a:srgbClr val="000000"/>
                </a:solidFill>
                <a:latin typeface="Poppins"/>
                <a:ea typeface="Poppins"/>
                <a:cs typeface="Poppins"/>
                <a:sym typeface="Poppins"/>
              </a:rPr>
              <a:t> Track and manage sanitary services for public health.</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Tax: </a:t>
            </a:r>
            <a:r>
              <a:rPr lang="en-US" sz="2066" dirty="0">
                <a:solidFill>
                  <a:srgbClr val="000000"/>
                </a:solidFill>
                <a:latin typeface="Poppins"/>
                <a:ea typeface="Poppins"/>
                <a:cs typeface="Poppins"/>
                <a:sym typeface="Poppins"/>
              </a:rPr>
              <a:t>Centralize tax management for streamlined revenue collection.</a:t>
            </a:r>
          </a:p>
          <a:p>
            <a:pPr marL="446215" lvl="1" indent="-223108">
              <a:lnSpc>
                <a:spcPts val="2996"/>
              </a:lnSpc>
              <a:buFont typeface="Arial"/>
              <a:buChar char="•"/>
            </a:pPr>
            <a:r>
              <a:rPr lang="en-US" sz="2066" b="1" dirty="0">
                <a:solidFill>
                  <a:srgbClr val="000000"/>
                </a:solidFill>
                <a:latin typeface="Poppins Bold"/>
                <a:ea typeface="Poppins Bold"/>
                <a:cs typeface="Poppins Bold"/>
                <a:sym typeface="Poppins Bold"/>
              </a:rPr>
              <a:t>Roadway:</a:t>
            </a:r>
            <a:r>
              <a:rPr lang="en-US" sz="2066" dirty="0">
                <a:solidFill>
                  <a:srgbClr val="000000"/>
                </a:solidFill>
                <a:latin typeface="Poppins"/>
                <a:ea typeface="Poppins"/>
                <a:cs typeface="Poppins"/>
                <a:sym typeface="Poppins"/>
              </a:rPr>
              <a:t> Manage roadway infrastructure for safe transportation networks.</a:t>
            </a:r>
          </a:p>
        </p:txBody>
      </p:sp>
      <p:sp>
        <p:nvSpPr>
          <p:cNvPr id="3" name="TextBox 3"/>
          <p:cNvSpPr txBox="1"/>
          <p:nvPr/>
        </p:nvSpPr>
        <p:spPr>
          <a:xfrm>
            <a:off x="1009605" y="5767066"/>
            <a:ext cx="10172789" cy="864404"/>
          </a:xfrm>
          <a:prstGeom prst="rect">
            <a:avLst/>
          </a:prstGeom>
        </p:spPr>
        <p:txBody>
          <a:bodyPr lIns="0" tIns="0" rIns="0" bIns="0" rtlCol="0" anchor="t">
            <a:spAutoFit/>
          </a:bodyPr>
          <a:lstStyle/>
          <a:p>
            <a:pPr algn="ctr">
              <a:lnSpc>
                <a:spcPts val="3520"/>
              </a:lnSpc>
              <a:spcBef>
                <a:spcPct val="0"/>
              </a:spcBef>
            </a:pPr>
            <a:r>
              <a:rPr lang="en-US" sz="2199" dirty="0">
                <a:solidFill>
                  <a:srgbClr val="000000"/>
                </a:solidFill>
                <a:latin typeface="Poppins"/>
                <a:ea typeface="Poppins"/>
                <a:cs typeface="Poppins"/>
                <a:sym typeface="Poppins"/>
              </a:rPr>
              <a:t>Additionally, the Customer Module is now included at no additional cost with implementing the </a:t>
            </a:r>
            <a:r>
              <a:rPr lang="en-US" sz="2199" dirty="0" err="1">
                <a:solidFill>
                  <a:srgbClr val="000000"/>
                </a:solidFill>
                <a:latin typeface="Poppins"/>
                <a:ea typeface="Poppins"/>
                <a:cs typeface="Poppins"/>
                <a:sym typeface="Poppins"/>
              </a:rPr>
              <a:t>MuniLogic</a:t>
            </a:r>
            <a:r>
              <a:rPr lang="en-US" sz="2199" dirty="0">
                <a:solidFill>
                  <a:srgbClr val="000000"/>
                </a:solidFill>
                <a:latin typeface="Poppins"/>
                <a:ea typeface="Poppins"/>
                <a:cs typeface="Poppins"/>
                <a:sym typeface="Poppins"/>
              </a:rPr>
              <a:t> CE core system.</a:t>
            </a:r>
          </a:p>
        </p:txBody>
      </p:sp>
      <p:pic>
        <p:nvPicPr>
          <p:cNvPr id="5" name="Picture 4" descr="A picture containing clock, drawing&#10;&#10;Description automatically generated">
            <a:extLst>
              <a:ext uri="{FF2B5EF4-FFF2-40B4-BE49-F238E27FC236}">
                <a16:creationId xmlns:a16="http://schemas.microsoft.com/office/drawing/2014/main" id="{5AC6C73E-560A-C7CB-98D3-6A1EA58B97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grpSp>
        <p:nvGrpSpPr>
          <p:cNvPr id="6" name="Group 6">
            <a:extLst>
              <a:ext uri="{FF2B5EF4-FFF2-40B4-BE49-F238E27FC236}">
                <a16:creationId xmlns:a16="http://schemas.microsoft.com/office/drawing/2014/main" id="{D93BE8F7-0BA3-D6C8-F0CB-40612B1BB3F3}"/>
              </a:ext>
            </a:extLst>
          </p:cNvPr>
          <p:cNvGrpSpPr/>
          <p:nvPr/>
        </p:nvGrpSpPr>
        <p:grpSpPr>
          <a:xfrm>
            <a:off x="3769083" y="379640"/>
            <a:ext cx="3420242" cy="753571"/>
            <a:chOff x="0" y="0"/>
            <a:chExt cx="1735456" cy="382368"/>
          </a:xfrm>
        </p:grpSpPr>
        <p:sp>
          <p:nvSpPr>
            <p:cNvPr id="7" name="Freeform 7">
              <a:extLst>
                <a:ext uri="{FF2B5EF4-FFF2-40B4-BE49-F238E27FC236}">
                  <a16:creationId xmlns:a16="http://schemas.microsoft.com/office/drawing/2014/main" id="{5BD17D96-EEE7-FDDC-2ED4-38BFFA405624}"/>
                </a:ext>
              </a:extLst>
            </p:cNvPr>
            <p:cNvSpPr/>
            <p:nvPr/>
          </p:nvSpPr>
          <p:spPr>
            <a:xfrm>
              <a:off x="0" y="0"/>
              <a:ext cx="1735456" cy="382368"/>
            </a:xfrm>
            <a:custGeom>
              <a:avLst/>
              <a:gdLst/>
              <a:ahLst/>
              <a:cxnLst/>
              <a:rect l="l" t="t" r="r" b="b"/>
              <a:pathLst>
                <a:path w="1735456" h="382368">
                  <a:moveTo>
                    <a:pt x="0" y="0"/>
                  </a:moveTo>
                  <a:lnTo>
                    <a:pt x="1735456" y="0"/>
                  </a:lnTo>
                  <a:lnTo>
                    <a:pt x="1735456" y="382368"/>
                  </a:lnTo>
                  <a:lnTo>
                    <a:pt x="0" y="382368"/>
                  </a:lnTo>
                  <a:close/>
                </a:path>
              </a:pathLst>
            </a:custGeom>
            <a:solidFill>
              <a:srgbClr val="368DD3"/>
            </a:solidFill>
          </p:spPr>
          <p:txBody>
            <a:bodyPr/>
            <a:lstStyle/>
            <a:p>
              <a:endParaRPr lang="en-US" sz="1200"/>
            </a:p>
          </p:txBody>
        </p:sp>
      </p:grpSp>
      <p:sp>
        <p:nvSpPr>
          <p:cNvPr id="8" name="TextBox 9">
            <a:extLst>
              <a:ext uri="{FF2B5EF4-FFF2-40B4-BE49-F238E27FC236}">
                <a16:creationId xmlns:a16="http://schemas.microsoft.com/office/drawing/2014/main" id="{DF35E45E-FCAD-3BD7-52E3-3AE826F0F7AD}"/>
              </a:ext>
            </a:extLst>
          </p:cNvPr>
          <p:cNvSpPr txBox="1"/>
          <p:nvPr/>
        </p:nvSpPr>
        <p:spPr>
          <a:xfrm>
            <a:off x="4033339" y="647802"/>
            <a:ext cx="2649357" cy="359073"/>
          </a:xfrm>
          <a:prstGeom prst="rect">
            <a:avLst/>
          </a:prstGeom>
        </p:spPr>
        <p:txBody>
          <a:bodyPr lIns="0" tIns="0" rIns="0" bIns="0" rtlCol="0" anchor="t">
            <a:spAutoFit/>
          </a:bodyPr>
          <a:lstStyle/>
          <a:p>
            <a:pPr algn="ctr">
              <a:lnSpc>
                <a:spcPts val="2800"/>
              </a:lnSpc>
            </a:pPr>
            <a:r>
              <a:rPr lang="en-US" sz="2800" b="1" dirty="0" err="1">
                <a:solidFill>
                  <a:srgbClr val="1B2122"/>
                </a:solidFill>
                <a:latin typeface="Poppins Bold"/>
                <a:ea typeface="Poppins Bold"/>
                <a:cs typeface="Poppins Bold"/>
                <a:sym typeface="Poppins Bold"/>
              </a:rPr>
              <a:t>MuniLogic</a:t>
            </a:r>
            <a:r>
              <a:rPr lang="en-US" sz="2800" b="1" dirty="0">
                <a:solidFill>
                  <a:srgbClr val="1B2122"/>
                </a:solidFill>
                <a:latin typeface="Poppins Bold"/>
                <a:ea typeface="Poppins Bold"/>
                <a:cs typeface="Poppins Bold"/>
                <a:sym typeface="Poppins Bold"/>
              </a:rPr>
              <a:t> 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2103" y="4459631"/>
            <a:ext cx="11095943" cy="2084353"/>
          </a:xfrm>
          <a:prstGeom prst="rect">
            <a:avLst/>
          </a:prstGeom>
        </p:spPr>
        <p:txBody>
          <a:bodyPr lIns="0" tIns="0" rIns="0" bIns="0" rtlCol="0" anchor="t">
            <a:spAutoFit/>
          </a:bodyPr>
          <a:lstStyle/>
          <a:p>
            <a:pPr algn="ctr">
              <a:lnSpc>
                <a:spcPts val="3306"/>
              </a:lnSpc>
              <a:spcBef>
                <a:spcPct val="0"/>
              </a:spcBef>
            </a:pPr>
            <a:r>
              <a:rPr lang="en-US" sz="2066" spc="41">
                <a:solidFill>
                  <a:srgbClr val="000000"/>
                </a:solidFill>
                <a:latin typeface="Poppins"/>
                <a:ea typeface="Poppins"/>
                <a:cs typeface="Poppins"/>
                <a:sym typeface="Poppins"/>
              </a:rPr>
              <a:t>MuniCitizen is a state-of-the-art extension of the MuniLogic CE platform, designed specifically to empower citizens and local governments with innovative digital capabilities. The solution aims to facilitate service delivery and enhance citizen engagement by providing a user-friendly online interface for accessing government services. </a:t>
            </a:r>
          </a:p>
        </p:txBody>
      </p:sp>
      <p:grpSp>
        <p:nvGrpSpPr>
          <p:cNvPr id="3" name="Group 3"/>
          <p:cNvGrpSpPr/>
          <p:nvPr/>
        </p:nvGrpSpPr>
        <p:grpSpPr>
          <a:xfrm>
            <a:off x="345245" y="316604"/>
            <a:ext cx="11527828" cy="3937222"/>
            <a:chOff x="0" y="0"/>
            <a:chExt cx="23055656" cy="7874445"/>
          </a:xfrm>
        </p:grpSpPr>
        <p:grpSp>
          <p:nvGrpSpPr>
            <p:cNvPr id="4" name="Group 4"/>
            <p:cNvGrpSpPr/>
            <p:nvPr/>
          </p:nvGrpSpPr>
          <p:grpSpPr>
            <a:xfrm>
              <a:off x="0" y="0"/>
              <a:ext cx="23055656" cy="7874445"/>
              <a:chOff x="0" y="0"/>
              <a:chExt cx="2439166" cy="833075"/>
            </a:xfrm>
          </p:grpSpPr>
          <p:sp>
            <p:nvSpPr>
              <p:cNvPr id="5" name="Freeform 5"/>
              <p:cNvSpPr/>
              <p:nvPr/>
            </p:nvSpPr>
            <p:spPr>
              <a:xfrm>
                <a:off x="0" y="0"/>
                <a:ext cx="2439166" cy="833075"/>
              </a:xfrm>
              <a:custGeom>
                <a:avLst/>
                <a:gdLst/>
                <a:ahLst/>
                <a:cxnLst/>
                <a:rect l="l" t="t" r="r" b="b"/>
                <a:pathLst>
                  <a:path w="2439166" h="833075">
                    <a:moveTo>
                      <a:pt x="0" y="0"/>
                    </a:moveTo>
                    <a:lnTo>
                      <a:pt x="2439166" y="0"/>
                    </a:lnTo>
                    <a:lnTo>
                      <a:pt x="2439166" y="833075"/>
                    </a:lnTo>
                    <a:lnTo>
                      <a:pt x="0" y="833075"/>
                    </a:lnTo>
                    <a:close/>
                  </a:path>
                </a:pathLst>
              </a:custGeom>
              <a:solidFill>
                <a:srgbClr val="BEC7C9"/>
              </a:solidFill>
            </p:spPr>
            <p:txBody>
              <a:bodyPr/>
              <a:lstStyle/>
              <a:p>
                <a:endParaRPr lang="en-US" sz="1200"/>
              </a:p>
            </p:txBody>
          </p:sp>
          <p:sp>
            <p:nvSpPr>
              <p:cNvPr id="6" name="TextBox 6"/>
              <p:cNvSpPr txBox="1"/>
              <p:nvPr/>
            </p:nvSpPr>
            <p:spPr>
              <a:xfrm>
                <a:off x="0" y="-47625"/>
                <a:ext cx="2439166" cy="880700"/>
              </a:xfrm>
              <a:prstGeom prst="rect">
                <a:avLst/>
              </a:prstGeom>
            </p:spPr>
            <p:txBody>
              <a:bodyPr lIns="33867" tIns="33867" rIns="33867" bIns="33867" rtlCol="0" anchor="ctr"/>
              <a:lstStyle/>
              <a:p>
                <a:pPr algn="ctr">
                  <a:lnSpc>
                    <a:spcPts val="1557"/>
                  </a:lnSpc>
                </a:pPr>
                <a:endParaRPr sz="1200"/>
              </a:p>
            </p:txBody>
          </p:sp>
        </p:grpSp>
        <p:sp>
          <p:nvSpPr>
            <p:cNvPr id="7" name="Freeform 7"/>
            <p:cNvSpPr/>
            <p:nvPr/>
          </p:nvSpPr>
          <p:spPr>
            <a:xfrm>
              <a:off x="778903" y="1294980"/>
              <a:ext cx="12188691" cy="5999463"/>
            </a:xfrm>
            <a:custGeom>
              <a:avLst/>
              <a:gdLst/>
              <a:ahLst/>
              <a:cxnLst/>
              <a:rect l="l" t="t" r="r" b="b"/>
              <a:pathLst>
                <a:path w="12188691" h="5999463">
                  <a:moveTo>
                    <a:pt x="0" y="0"/>
                  </a:moveTo>
                  <a:lnTo>
                    <a:pt x="12188691" y="0"/>
                  </a:lnTo>
                  <a:lnTo>
                    <a:pt x="12188691" y="5999464"/>
                  </a:lnTo>
                  <a:lnTo>
                    <a:pt x="0" y="5999464"/>
                  </a:lnTo>
                  <a:lnTo>
                    <a:pt x="0" y="0"/>
                  </a:lnTo>
                  <a:close/>
                </a:path>
              </a:pathLst>
            </a:custGeom>
            <a:blipFill>
              <a:blip r:embed="rId2"/>
              <a:stretch>
                <a:fillRect/>
              </a:stretch>
            </a:blipFill>
          </p:spPr>
          <p:txBody>
            <a:bodyPr/>
            <a:lstStyle/>
            <a:p>
              <a:endParaRPr lang="en-US" sz="1200"/>
            </a:p>
          </p:txBody>
        </p:sp>
        <p:sp>
          <p:nvSpPr>
            <p:cNvPr id="8" name="Freeform 8"/>
            <p:cNvSpPr/>
            <p:nvPr/>
          </p:nvSpPr>
          <p:spPr>
            <a:xfrm>
              <a:off x="10421956" y="455513"/>
              <a:ext cx="12019696" cy="5609191"/>
            </a:xfrm>
            <a:custGeom>
              <a:avLst/>
              <a:gdLst/>
              <a:ahLst/>
              <a:cxnLst/>
              <a:rect l="l" t="t" r="r" b="b"/>
              <a:pathLst>
                <a:path w="12019696" h="5609191">
                  <a:moveTo>
                    <a:pt x="0" y="0"/>
                  </a:moveTo>
                  <a:lnTo>
                    <a:pt x="12019696" y="0"/>
                  </a:lnTo>
                  <a:lnTo>
                    <a:pt x="12019696" y="5609191"/>
                  </a:lnTo>
                  <a:lnTo>
                    <a:pt x="0" y="5609191"/>
                  </a:lnTo>
                  <a:lnTo>
                    <a:pt x="0" y="0"/>
                  </a:lnTo>
                  <a:close/>
                </a:path>
              </a:pathLst>
            </a:custGeom>
            <a:blipFill>
              <a:blip r:embed="rId3"/>
              <a:stretch>
                <a:fillRect/>
              </a:stretch>
            </a:blipFill>
          </p:spPr>
          <p:txBody>
            <a:bodyPr/>
            <a:lstStyle/>
            <a:p>
              <a:endParaRPr lang="en-US" sz="1200"/>
            </a:p>
          </p:txBody>
        </p:sp>
        <p:sp>
          <p:nvSpPr>
            <p:cNvPr id="9" name="Freeform 9"/>
            <p:cNvSpPr/>
            <p:nvPr/>
          </p:nvSpPr>
          <p:spPr>
            <a:xfrm>
              <a:off x="8376068" y="3147467"/>
              <a:ext cx="6303521" cy="4146977"/>
            </a:xfrm>
            <a:custGeom>
              <a:avLst/>
              <a:gdLst/>
              <a:ahLst/>
              <a:cxnLst/>
              <a:rect l="l" t="t" r="r" b="b"/>
              <a:pathLst>
                <a:path w="6303521" h="4146977">
                  <a:moveTo>
                    <a:pt x="0" y="0"/>
                  </a:moveTo>
                  <a:lnTo>
                    <a:pt x="6303521" y="0"/>
                  </a:lnTo>
                  <a:lnTo>
                    <a:pt x="6303521" y="4146977"/>
                  </a:lnTo>
                  <a:lnTo>
                    <a:pt x="0" y="4146977"/>
                  </a:lnTo>
                  <a:lnTo>
                    <a:pt x="0" y="0"/>
                  </a:lnTo>
                  <a:close/>
                </a:path>
              </a:pathLst>
            </a:custGeom>
            <a:blipFill>
              <a:blip r:embed="rId4"/>
              <a:stretch>
                <a:fillRect l="-6375" t="-5130" r="-5625" b="-6271"/>
              </a:stretch>
            </a:blipFill>
          </p:spPr>
          <p:txBody>
            <a:bodyPr/>
            <a:lstStyle/>
            <a:p>
              <a:endParaRPr lang="en-US" sz="1200"/>
            </a:p>
          </p:txBody>
        </p:sp>
      </p:grpSp>
      <p:grpSp>
        <p:nvGrpSpPr>
          <p:cNvPr id="10" name="Group 10"/>
          <p:cNvGrpSpPr/>
          <p:nvPr/>
        </p:nvGrpSpPr>
        <p:grpSpPr>
          <a:xfrm>
            <a:off x="4399039" y="3220673"/>
            <a:ext cx="3420242" cy="753571"/>
            <a:chOff x="0" y="0"/>
            <a:chExt cx="1735456" cy="382368"/>
          </a:xfrm>
        </p:grpSpPr>
        <p:sp>
          <p:nvSpPr>
            <p:cNvPr id="11" name="Freeform 11"/>
            <p:cNvSpPr/>
            <p:nvPr/>
          </p:nvSpPr>
          <p:spPr>
            <a:xfrm>
              <a:off x="0" y="0"/>
              <a:ext cx="1735456" cy="382368"/>
            </a:xfrm>
            <a:custGeom>
              <a:avLst/>
              <a:gdLst/>
              <a:ahLst/>
              <a:cxnLst/>
              <a:rect l="l" t="t" r="r" b="b"/>
              <a:pathLst>
                <a:path w="1735456" h="382368">
                  <a:moveTo>
                    <a:pt x="0" y="0"/>
                  </a:moveTo>
                  <a:lnTo>
                    <a:pt x="1735456" y="0"/>
                  </a:lnTo>
                  <a:lnTo>
                    <a:pt x="1735456" y="382368"/>
                  </a:lnTo>
                  <a:lnTo>
                    <a:pt x="0" y="382368"/>
                  </a:lnTo>
                  <a:close/>
                </a:path>
              </a:pathLst>
            </a:custGeom>
            <a:solidFill>
              <a:srgbClr val="368DD3"/>
            </a:solidFill>
          </p:spPr>
          <p:txBody>
            <a:bodyPr/>
            <a:lstStyle/>
            <a:p>
              <a:endParaRPr lang="en-US" sz="1200"/>
            </a:p>
          </p:txBody>
        </p:sp>
      </p:grpSp>
      <p:sp>
        <p:nvSpPr>
          <p:cNvPr id="12" name="TextBox 12"/>
          <p:cNvSpPr txBox="1"/>
          <p:nvPr/>
        </p:nvSpPr>
        <p:spPr>
          <a:xfrm>
            <a:off x="4784482" y="3409497"/>
            <a:ext cx="2649357" cy="359073"/>
          </a:xfrm>
          <a:prstGeom prst="rect">
            <a:avLst/>
          </a:prstGeom>
        </p:spPr>
        <p:txBody>
          <a:bodyPr lIns="0" tIns="0" rIns="0" bIns="0" rtlCol="0" anchor="t">
            <a:spAutoFit/>
          </a:bodyPr>
          <a:lstStyle/>
          <a:p>
            <a:pPr algn="ctr">
              <a:lnSpc>
                <a:spcPts val="2800"/>
              </a:lnSpc>
            </a:pPr>
            <a:r>
              <a:rPr lang="en-US" sz="2800" b="1">
                <a:solidFill>
                  <a:srgbClr val="1B2122"/>
                </a:solidFill>
                <a:latin typeface="Poppins Bold"/>
                <a:ea typeface="Poppins Bold"/>
                <a:cs typeface="Poppins Bold"/>
                <a:sym typeface="Poppins Bold"/>
              </a:rPr>
              <a:t>MuniCitizen</a:t>
            </a:r>
          </a:p>
        </p:txBody>
      </p:sp>
      <p:pic>
        <p:nvPicPr>
          <p:cNvPr id="14" name="Picture 13" descr="A picture containing clock, drawing&#10;&#10;Description automatically generated">
            <a:extLst>
              <a:ext uri="{FF2B5EF4-FFF2-40B4-BE49-F238E27FC236}">
                <a16:creationId xmlns:a16="http://schemas.microsoft.com/office/drawing/2014/main" id="{4C8A6065-93BA-E494-C910-170E91E9AE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2270" y="6421871"/>
            <a:ext cx="1679589" cy="31599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lock, drawing&#10;&#10;Description automatically generated">
            <a:extLst>
              <a:ext uri="{FF2B5EF4-FFF2-40B4-BE49-F238E27FC236}">
                <a16:creationId xmlns:a16="http://schemas.microsoft.com/office/drawing/2014/main" id="{AD6510CB-A47A-4846-A92D-6C0AA896E6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2875" y="4592725"/>
            <a:ext cx="3873362" cy="728737"/>
          </a:xfrm>
          <a:prstGeom prst="rect">
            <a:avLst/>
          </a:prstGeom>
        </p:spPr>
      </p:pic>
      <p:sp>
        <p:nvSpPr>
          <p:cNvPr id="7" name="Subtitle 4">
            <a:extLst>
              <a:ext uri="{FF2B5EF4-FFF2-40B4-BE49-F238E27FC236}">
                <a16:creationId xmlns:a16="http://schemas.microsoft.com/office/drawing/2014/main" id="{38A20D94-D08C-44FF-B0B8-73E8B77F7330}"/>
              </a:ext>
            </a:extLst>
          </p:cNvPr>
          <p:cNvSpPr txBox="1">
            <a:spLocks/>
          </p:cNvSpPr>
          <p:nvPr/>
        </p:nvSpPr>
        <p:spPr>
          <a:xfrm>
            <a:off x="1901308" y="5644090"/>
            <a:ext cx="9036496" cy="461665"/>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1" u="none" strike="noStrike" kern="1200" cap="none" spc="0" normalizeH="0" baseline="0" noProof="0" dirty="0">
                <a:ln>
                  <a:noFill/>
                </a:ln>
                <a:solidFill>
                  <a:srgbClr val="002060"/>
                </a:solidFill>
                <a:effectLst/>
                <a:uLnTx/>
                <a:uFillTx/>
                <a:latin typeface="+mn-lt"/>
                <a:ea typeface="+mn-ea"/>
                <a:cs typeface="+mn-cs"/>
              </a:rPr>
              <a:t>Trusted Partner – Guaranteed Results</a:t>
            </a:r>
            <a:endParaRPr kumimoji="0" lang="en-CA" sz="2800" b="0" i="0" u="none" strike="noStrike" kern="1200" cap="none" spc="0" normalizeH="0" baseline="0" noProof="0" dirty="0">
              <a:ln>
                <a:noFill/>
              </a:ln>
              <a:solidFill>
                <a:srgbClr val="002060"/>
              </a:solidFill>
              <a:effectLst/>
              <a:uLnTx/>
              <a:uFillTx/>
              <a:latin typeface="+mn-lt"/>
              <a:ea typeface="+mn-ea"/>
              <a:cs typeface="+mn-cs"/>
            </a:endParaRPr>
          </a:p>
        </p:txBody>
      </p:sp>
      <p:sp>
        <p:nvSpPr>
          <p:cNvPr id="9" name="TextBox 8">
            <a:extLst>
              <a:ext uri="{FF2B5EF4-FFF2-40B4-BE49-F238E27FC236}">
                <a16:creationId xmlns:a16="http://schemas.microsoft.com/office/drawing/2014/main" id="{E67FC382-5505-4E8E-8ACD-80D9EA26CD25}"/>
              </a:ext>
            </a:extLst>
          </p:cNvPr>
          <p:cNvSpPr txBox="1"/>
          <p:nvPr/>
        </p:nvSpPr>
        <p:spPr>
          <a:xfrm>
            <a:off x="2839328" y="6052539"/>
            <a:ext cx="7160456" cy="369332"/>
          </a:xfrm>
          <a:prstGeom prst="rect">
            <a:avLst/>
          </a:prstGeom>
          <a:noFill/>
        </p:spPr>
        <p:txBody>
          <a:bodyPr wrap="square" rtlCol="0">
            <a:spAutoFit/>
          </a:bodyPr>
          <a:lstStyle/>
          <a:p>
            <a:r>
              <a:rPr lang="en-CA" b="1" i="1" dirty="0">
                <a:solidFill>
                  <a:srgbClr val="C00000"/>
                </a:solidFill>
              </a:rPr>
              <a:t>Let us uplift the community together by leveraging innovative solutions.</a:t>
            </a:r>
          </a:p>
        </p:txBody>
      </p:sp>
      <p:pic>
        <p:nvPicPr>
          <p:cNvPr id="10" name="Picture 9">
            <a:extLst>
              <a:ext uri="{FF2B5EF4-FFF2-40B4-BE49-F238E27FC236}">
                <a16:creationId xmlns:a16="http://schemas.microsoft.com/office/drawing/2014/main" id="{BF5851E0-9FC7-4134-84D1-508EA0517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857" y="1812527"/>
            <a:ext cx="4350388" cy="2711333"/>
          </a:xfrm>
          <a:prstGeom prst="rect">
            <a:avLst/>
          </a:prstGeom>
        </p:spPr>
      </p:pic>
      <p:sp>
        <p:nvSpPr>
          <p:cNvPr id="2" name="TextBox 5">
            <a:extLst>
              <a:ext uri="{FF2B5EF4-FFF2-40B4-BE49-F238E27FC236}">
                <a16:creationId xmlns:a16="http://schemas.microsoft.com/office/drawing/2014/main" id="{CD9F269F-878B-45DA-004D-90C32DAC8FF8}"/>
              </a:ext>
            </a:extLst>
          </p:cNvPr>
          <p:cNvSpPr txBox="1"/>
          <p:nvPr/>
        </p:nvSpPr>
        <p:spPr>
          <a:xfrm>
            <a:off x="199381" y="125989"/>
            <a:ext cx="11107439" cy="1658659"/>
          </a:xfrm>
          <a:prstGeom prst="rect">
            <a:avLst/>
          </a:prstGeom>
        </p:spPr>
        <p:txBody>
          <a:bodyPr lIns="0" tIns="0" rIns="0" bIns="0" rtlCol="0" anchor="t">
            <a:spAutoFit/>
          </a:bodyPr>
          <a:lstStyle/>
          <a:p>
            <a:pPr algn="ctr">
              <a:lnSpc>
                <a:spcPts val="3360"/>
              </a:lnSpc>
            </a:pPr>
            <a:endParaRPr sz="1200" dirty="0"/>
          </a:p>
          <a:p>
            <a:pPr algn="ctr">
              <a:lnSpc>
                <a:spcPts val="3360"/>
              </a:lnSpc>
            </a:pPr>
            <a:r>
              <a:rPr lang="en-US" sz="2800" spc="103" dirty="0">
                <a:solidFill>
                  <a:srgbClr val="545454"/>
                </a:solidFill>
                <a:latin typeface="Poppins"/>
                <a:ea typeface="Poppins"/>
                <a:cs typeface="Poppins"/>
                <a:sym typeface="Poppins"/>
              </a:rPr>
              <a:t>Digitally Transforming Every Small To Mid-Sized </a:t>
            </a:r>
          </a:p>
          <a:p>
            <a:pPr algn="ctr">
              <a:lnSpc>
                <a:spcPts val="3360"/>
              </a:lnSpc>
            </a:pPr>
            <a:r>
              <a:rPr lang="en-US" sz="2800" spc="103" dirty="0">
                <a:solidFill>
                  <a:srgbClr val="545454"/>
                </a:solidFill>
                <a:latin typeface="Poppins"/>
                <a:ea typeface="Poppins"/>
                <a:cs typeface="Poppins"/>
                <a:sym typeface="Poppins"/>
              </a:rPr>
              <a:t>Local Government in the USA</a:t>
            </a:r>
          </a:p>
          <a:p>
            <a:pPr algn="ctr">
              <a:lnSpc>
                <a:spcPts val="2560"/>
              </a:lnSpc>
            </a:pPr>
            <a:endParaRPr lang="en-US" sz="2800" spc="103" dirty="0">
              <a:solidFill>
                <a:srgbClr val="545454"/>
              </a:solidFill>
              <a:latin typeface="Poppins"/>
              <a:ea typeface="Poppins"/>
              <a:cs typeface="Poppins"/>
              <a:sym typeface="Poppins"/>
            </a:endParaRPr>
          </a:p>
        </p:txBody>
      </p:sp>
    </p:spTree>
    <p:extLst>
      <p:ext uri="{BB962C8B-B14F-4D97-AF65-F5344CB8AC3E}">
        <p14:creationId xmlns:p14="http://schemas.microsoft.com/office/powerpoint/2010/main" val="2648223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908</TotalTime>
  <Words>2259</Words>
  <Application>Microsoft Office PowerPoint</Application>
  <PresentationFormat>Widescreen</PresentationFormat>
  <Paragraphs>320</Paragraphs>
  <Slides>33</Slides>
  <Notes>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33</vt:i4>
      </vt:variant>
    </vt:vector>
  </HeadingPairs>
  <TitlesOfParts>
    <vt:vector size="48" baseType="lpstr">
      <vt:lpstr>Agency FB</vt:lpstr>
      <vt:lpstr>Aptos</vt:lpstr>
      <vt:lpstr>Arial</vt:lpstr>
      <vt:lpstr>Arial Narrow</vt:lpstr>
      <vt:lpstr>Brush Script MT</vt:lpstr>
      <vt:lpstr>Calibri</vt:lpstr>
      <vt:lpstr>Calibri Light</vt:lpstr>
      <vt:lpstr>Century Gothic</vt:lpstr>
      <vt:lpstr>Google Sans</vt:lpstr>
      <vt:lpstr>Nexa Bold</vt:lpstr>
      <vt:lpstr>Poppins</vt:lpstr>
      <vt:lpstr>Poppins Bold</vt:lpstr>
      <vt:lpstr>Poppins Thin 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Edward</dc:creator>
  <cp:lastModifiedBy>Rebecca A. Kilps</cp:lastModifiedBy>
  <cp:revision>38</cp:revision>
  <dcterms:created xsi:type="dcterms:W3CDTF">2022-03-23T00:03:33Z</dcterms:created>
  <dcterms:modified xsi:type="dcterms:W3CDTF">2024-11-06T16:17:47Z</dcterms:modified>
</cp:coreProperties>
</file>